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01" r:id="rId3"/>
    <p:sldId id="295" r:id="rId4"/>
    <p:sldId id="305" r:id="rId5"/>
    <p:sldId id="302" r:id="rId6"/>
    <p:sldId id="306" r:id="rId7"/>
    <p:sldId id="304" r:id="rId8"/>
    <p:sldId id="299" r:id="rId9"/>
    <p:sldId id="309" r:id="rId10"/>
    <p:sldId id="308" r:id="rId11"/>
    <p:sldId id="310" r:id="rId12"/>
    <p:sldId id="312" r:id="rId13"/>
    <p:sldId id="311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  <p:sldId id="328" r:id="rId29"/>
    <p:sldId id="326" r:id="rId30"/>
    <p:sldId id="307" r:id="rId31"/>
    <p:sldId id="330" r:id="rId32"/>
    <p:sldId id="331" r:id="rId33"/>
    <p:sldId id="332" r:id="rId34"/>
    <p:sldId id="333" r:id="rId35"/>
    <p:sldId id="334" r:id="rId36"/>
    <p:sldId id="335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CE26A5-46F0-4793-ADC7-27B2FD544693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F947BE-0304-4316-A233-C1DA827DAD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62601"/>
            <a:ext cx="7772400" cy="7629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Mechanics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RCUA LOGO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0"/>
            <a:ext cx="3733800" cy="4949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85800"/>
            <a:ext cx="3733800" cy="42672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  <a:scene3d>
              <a:camera prst="orthographicFront"/>
              <a:lightRig rig="harsh" dir="t"/>
            </a:scene3d>
            <a:sp3d extrusionH="57150" prstMaterial="metal">
              <a:bevelT w="38100" h="38100"/>
            </a:sp3d>
          </a:bodyPr>
          <a:lstStyle/>
          <a:p>
            <a:pPr algn="ctr"/>
            <a:r>
              <a:rPr lang="en-US" sz="5400" dirty="0" smtClean="0">
                <a:effectLst>
                  <a:outerShdw blurRad="50800" dist="50800" dir="2700000" sx="102000" sy="102000" algn="tl" rotWithShape="0">
                    <a:prstClr val="black">
                      <a:alpha val="75000"/>
                    </a:prstClr>
                  </a:outerShdw>
                </a:effectLst>
                <a:latin typeface="Arial Black" pitchFamily="34" charset="0"/>
              </a:rPr>
              <a:t>2-Person </a:t>
            </a:r>
            <a:r>
              <a:rPr lang="en-US" sz="5400" dirty="0" smtClean="0">
                <a:effectLst>
                  <a:outerShdw blurRad="50800" dist="50800" dir="2700000" sx="102000" sy="102000" algn="tl" rotWithShape="0">
                    <a:prstClr val="black">
                      <a:alpha val="75000"/>
                    </a:prstClr>
                  </a:outerShdw>
                </a:effectLst>
                <a:latin typeface="Arial Black" pitchFamily="34" charset="0"/>
              </a:rPr>
              <a:t>Umpire System</a:t>
            </a:r>
            <a:endParaRPr lang="en-US" sz="5400" dirty="0">
              <a:effectLst>
                <a:outerShdw blurRad="50800" dist="50800" dir="2700000" sx="102000" sy="102000" algn="tl" rotWithShape="0">
                  <a:prstClr val="black">
                    <a:alpha val="75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 pitchFamily="34" charset="0"/>
              </a:rPr>
              <a:t>Strike Zone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9" name="Picture 2" descr="Image result for extended home 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539820" cy="4191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4114800" y="59436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BR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No Runners on Base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Ground ball in the Infield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Not to 1B or 2B coming towards the line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pic>
        <p:nvPicPr>
          <p:cNvPr id="26626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76600"/>
            <a:ext cx="381000" cy="3810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64008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726004" y="3525604"/>
            <a:ext cx="665396" cy="20819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15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BR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419600" y="5715000"/>
            <a:ext cx="228600" cy="8001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48200" y="5181600"/>
            <a:ext cx="762000" cy="6096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5146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No Runners on Base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Ground ball in the Infield to 1B or 2B coming towards the line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</a:p>
        </p:txBody>
      </p:sp>
      <p:sp>
        <p:nvSpPr>
          <p:cNvPr id="13" name="Oval 12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62800" y="3733800"/>
            <a:ext cx="2286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15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BR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419600" y="5715000"/>
            <a:ext cx="228600" cy="8001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48200" y="5181600"/>
            <a:ext cx="762000" cy="6096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429000"/>
            <a:ext cx="381000" cy="3810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5181600" y="3962400"/>
            <a:ext cx="228600" cy="1219200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34200" y="4419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No Runners on Base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Clean base hit through the infield or straight to the outfield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38800" y="3733800"/>
            <a:ext cx="17526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15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BR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419600" y="5715000"/>
            <a:ext cx="228600" cy="8001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478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0"/>
            <a:ext cx="381000" cy="3810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4876800" y="3581400"/>
            <a:ext cx="4572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267200" y="3733800"/>
            <a:ext cx="685800" cy="4572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257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5720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No Runners on Base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Fly ball between 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Right-Center Field and the Right Field Foul Line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486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3" idx="7"/>
          </p:cNvCxnSpPr>
          <p:nvPr/>
        </p:nvCxnSpPr>
        <p:spPr>
          <a:xfrm flipV="1">
            <a:off x="7716604" y="3124200"/>
            <a:ext cx="284396" cy="51299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15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BR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419600" y="5715000"/>
            <a:ext cx="228600" cy="8001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48200" y="4648200"/>
            <a:ext cx="609600" cy="1143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47800"/>
            <a:ext cx="381000" cy="3810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13" idx="0"/>
          </p:cNvCxnSpPr>
          <p:nvPr/>
        </p:nvCxnSpPr>
        <p:spPr>
          <a:xfrm flipH="1" flipV="1">
            <a:off x="7086600" y="2743200"/>
            <a:ext cx="495300" cy="838200"/>
          </a:xfrm>
          <a:prstGeom prst="straightConnector1">
            <a:avLst/>
          </a:prstGeom>
          <a:ln w="34925">
            <a:solidFill>
              <a:srgbClr val="FF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953000" y="3733800"/>
            <a:ext cx="228600" cy="9144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58000" y="236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1600200"/>
            <a:ext cx="381000" cy="381000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/>
          <p:nvPr/>
        </p:nvCxnSpPr>
        <p:spPr>
          <a:xfrm flipV="1">
            <a:off x="5334000" y="4572000"/>
            <a:ext cx="685800" cy="15240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Watch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038600" y="3886200"/>
            <a:ext cx="9144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14800" y="4572000"/>
            <a:ext cx="457200" cy="1143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8486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858000" y="236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On Field Positions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148071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Black" pitchFamily="34" charset="0"/>
              </a:rPr>
              <a:t>Times to start in the “A” Position</a:t>
            </a:r>
            <a:endParaRPr lang="en-US" sz="5400" b="1" dirty="0" smtClean="0">
              <a:latin typeface="Arial Black" pitchFamily="34" charset="0"/>
            </a:endParaRPr>
          </a:p>
          <a:p>
            <a:pPr lvl="1"/>
            <a:r>
              <a:rPr lang="en-US" sz="5400" b="1" dirty="0" smtClean="0">
                <a:latin typeface="Arial Black" pitchFamily="34" charset="0"/>
              </a:rPr>
              <a:t>No runners on Base</a:t>
            </a:r>
            <a:endParaRPr lang="en-US" sz="5400" dirty="0" smtClean="0">
              <a:latin typeface="Arial Black" pitchFamily="34" charset="0"/>
            </a:endParaRPr>
          </a:p>
          <a:p>
            <a:endParaRPr lang="en-US" sz="5400" b="1" u="sng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No Runners on Base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Fly ball between 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Center Field and the Left Field Foul Line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38800" y="3733800"/>
            <a:ext cx="17526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15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BR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114800" y="4648200"/>
            <a:ext cx="304800" cy="18669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2" descr="C:\Users\yanke\AppData\Local\Microsoft\Windows\INetCache\IE\B8ASUI0Q\14541-illustration-of-a-baseball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524000"/>
            <a:ext cx="381000" cy="3810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4876800" y="3581400"/>
            <a:ext cx="457200" cy="685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267200" y="3733800"/>
            <a:ext cx="685800" cy="4572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57600" y="5181600"/>
            <a:ext cx="914400" cy="1485900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659204" y="4572000"/>
            <a:ext cx="436796" cy="2040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78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Watch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257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B Position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Runner on 1</a:t>
            </a:r>
            <a:r>
              <a:rPr lang="en-US" sz="4800" baseline="30000" dirty="0" smtClean="0">
                <a:latin typeface="Arial Black" pitchFamily="34" charset="0"/>
              </a:rPr>
              <a:t>st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“B”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36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1"/>
          </p:cNvCxnSpPr>
          <p:nvPr/>
        </p:nvCxnSpPr>
        <p:spPr>
          <a:xfrm flipH="1" flipV="1">
            <a:off x="4876800" y="3505200"/>
            <a:ext cx="55796" cy="43679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57800" y="4191000"/>
            <a:ext cx="533400" cy="2286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76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B Position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Clean hit to the outfield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8674" name="Picture 2" descr="Image result for umpire rotation signal"/>
          <p:cNvPicPr>
            <a:picLocks noChangeAspect="1" noChangeArrowheads="1"/>
          </p:cNvPicPr>
          <p:nvPr/>
        </p:nvPicPr>
        <p:blipFill>
          <a:blip r:embed="rId3" cstate="print"/>
          <a:srcRect l="52734" t="28646" r="1953" b="7813"/>
          <a:stretch>
            <a:fillRect/>
          </a:stretch>
        </p:blipFill>
        <p:spPr bwMode="auto">
          <a:xfrm>
            <a:off x="3115204" y="3654372"/>
            <a:ext cx="2904596" cy="305639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“B” Position - Rotation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36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1"/>
          </p:cNvCxnSpPr>
          <p:nvPr/>
        </p:nvCxnSpPr>
        <p:spPr>
          <a:xfrm flipH="1" flipV="1">
            <a:off x="4876800" y="3505200"/>
            <a:ext cx="55796" cy="43679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57800" y="4191000"/>
            <a:ext cx="533400" cy="2286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34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BR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352800" y="5334000"/>
            <a:ext cx="1066800" cy="1143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48000" y="4953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29000" y="4724400"/>
            <a:ext cx="249004" cy="28439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657600" y="434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6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657600" y="434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048000" y="4953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C Position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Clean hit to the outfield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“C” Position - Starting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36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267200" y="3429000"/>
            <a:ext cx="304800" cy="51299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6"/>
          </p:cNvCxnSpPr>
          <p:nvPr/>
        </p:nvCxnSpPr>
        <p:spPr>
          <a:xfrm>
            <a:off x="4495800" y="4076700"/>
            <a:ext cx="1295400" cy="3429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05200" y="4170596"/>
            <a:ext cx="609600" cy="477604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191000" y="29718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24200" y="46482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770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C Position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Runners on 1</a:t>
            </a:r>
            <a:r>
              <a:rPr lang="en-US" sz="4800" baseline="30000" dirty="0" smtClean="0">
                <a:latin typeface="Arial Black" pitchFamily="34" charset="0"/>
              </a:rPr>
              <a:t>st</a:t>
            </a:r>
            <a:r>
              <a:rPr lang="en-US" sz="4800" dirty="0" smtClean="0">
                <a:latin typeface="Arial Black" pitchFamily="34" charset="0"/>
              </a:rPr>
              <a:t> and 2</a:t>
            </a:r>
            <a:r>
              <a:rPr lang="en-US" sz="4800" baseline="30000" dirty="0" smtClean="0">
                <a:latin typeface="Arial Black" pitchFamily="34" charset="0"/>
              </a:rPr>
              <a:t>nd</a:t>
            </a: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Fly Ball to the outfield</a:t>
            </a:r>
            <a:br>
              <a:rPr lang="en-US" sz="4800" dirty="0" smtClean="0">
                <a:latin typeface="Arial Black" pitchFamily="34" charset="0"/>
              </a:rPr>
            </a:br>
            <a:endParaRPr lang="en-US" sz="48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228600" y="304800"/>
            <a:ext cx="8890682" cy="64249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“C” Position - Rotation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96000" y="43434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429000"/>
            <a:ext cx="304800" cy="4572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95800" y="4114800"/>
            <a:ext cx="1295400" cy="3048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52800" y="5334000"/>
            <a:ext cx="1066800" cy="114300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48000" y="4953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29000" y="4724400"/>
            <a:ext cx="249004" cy="284396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657600" y="434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28194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657600" y="434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048000" y="4953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419600" y="640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“A” Position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762000" y="1219200"/>
            <a:ext cx="7625353" cy="551052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67200" y="65532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Hand Signals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74" name="AutoShape 2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- Do Not P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2895600" cy="2806700"/>
          </a:xfrm>
          <a:prstGeom prst="rect">
            <a:avLst/>
          </a:prstGeom>
        </p:spPr>
      </p:pic>
      <p:pic>
        <p:nvPicPr>
          <p:cNvPr id="12" name="Picture 11" descr="B - Play 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650" y="4051982"/>
            <a:ext cx="2901950" cy="28060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1447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Do Not Pitch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1982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Play Ball (Play)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Hand Signals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74" name="AutoShape 2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- Do Not P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2895600" cy="2806700"/>
          </a:xfrm>
          <a:prstGeom prst="rect">
            <a:avLst/>
          </a:prstGeom>
        </p:spPr>
      </p:pic>
      <p:pic>
        <p:nvPicPr>
          <p:cNvPr id="12" name="Picture 11" descr="B - Play 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650" y="4051982"/>
            <a:ext cx="2901950" cy="2806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1447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Foul Ball, </a:t>
            </a:r>
          </a:p>
          <a:p>
            <a:r>
              <a:rPr lang="en-US" sz="4800" dirty="0" smtClean="0">
                <a:latin typeface="Arial Black" pitchFamily="34" charset="0"/>
              </a:rPr>
              <a:t>Time-Out, </a:t>
            </a:r>
          </a:p>
          <a:p>
            <a:r>
              <a:rPr lang="en-US" sz="4800" dirty="0" smtClean="0">
                <a:latin typeface="Arial Black" pitchFamily="34" charset="0"/>
              </a:rPr>
              <a:t>Dead Ball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1982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Strikeout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Hand Signals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74" name="AutoShape 2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- Do Not P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8811"/>
            <a:ext cx="2895600" cy="2799877"/>
          </a:xfrm>
          <a:prstGeom prst="rect">
            <a:avLst/>
          </a:prstGeom>
        </p:spPr>
      </p:pic>
      <p:pic>
        <p:nvPicPr>
          <p:cNvPr id="12" name="Picture 11" descr="B - Play 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650" y="4051982"/>
            <a:ext cx="2901949" cy="2806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1447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Infield Fly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198203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Double Tag Rotation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Hand Signals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74" name="AutoShape 2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- Do Not P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1447800"/>
            <a:ext cx="5094943" cy="2362200"/>
          </a:xfrm>
          <a:prstGeom prst="rect">
            <a:avLst/>
          </a:prstGeom>
        </p:spPr>
      </p:pic>
      <p:pic>
        <p:nvPicPr>
          <p:cNvPr id="12" name="Picture 11" descr="B - Play 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650" y="4061041"/>
            <a:ext cx="2901949" cy="27878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400" y="144780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Safe, </a:t>
            </a:r>
          </a:p>
          <a:p>
            <a:r>
              <a:rPr lang="en-US" sz="2800" dirty="0" smtClean="0">
                <a:latin typeface="Arial Black" pitchFamily="34" charset="0"/>
              </a:rPr>
              <a:t>Missed Tag, </a:t>
            </a:r>
          </a:p>
          <a:p>
            <a:r>
              <a:rPr lang="en-US" sz="2800" dirty="0" smtClean="0">
                <a:latin typeface="Arial Black" pitchFamily="34" charset="0"/>
              </a:rPr>
              <a:t>No Catch, </a:t>
            </a:r>
          </a:p>
          <a:p>
            <a:r>
              <a:rPr lang="en-US" sz="2800" dirty="0" smtClean="0">
                <a:latin typeface="Arial Black" pitchFamily="34" charset="0"/>
              </a:rPr>
              <a:t>No Swing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1982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Fair Ball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Hand Signals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74" name="AutoShape 2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- Do Not P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520" y="1298811"/>
            <a:ext cx="2888560" cy="2799877"/>
          </a:xfrm>
          <a:prstGeom prst="rect">
            <a:avLst/>
          </a:prstGeom>
        </p:spPr>
      </p:pic>
      <p:pic>
        <p:nvPicPr>
          <p:cNvPr id="12" name="Picture 11" descr="B - Play 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177" y="4051982"/>
            <a:ext cx="2894895" cy="2806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1447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Foul Tip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1982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Count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Hand Signals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74" name="AutoShape 2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- Do Not P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520" y="1298811"/>
            <a:ext cx="2888560" cy="2799876"/>
          </a:xfrm>
          <a:prstGeom prst="rect">
            <a:avLst/>
          </a:prstGeom>
        </p:spPr>
      </p:pic>
      <p:pic>
        <p:nvPicPr>
          <p:cNvPr id="12" name="Picture 11" descr="B - Play 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616" y="4051982"/>
            <a:ext cx="2806017" cy="2806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1447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Time Play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198203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Correct Rotation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Hand Signals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74" name="AutoShape 2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nfhs official baseball signals 2019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AQEBUQEBAWFQ8VFhAXFxUPFRUVDxcYFRYWFxURFxUYHSghGBomHRYYITEhJSkrLi4uGB84ODMsNygtMCsBCgoKBQUFDgUFDisZExkrKysrKysrKysrKysrKysrKysrKysrKysrKysrKysrKysrKysrKysrKysrKysrKysrK//AABEIAN0A5AMBIgACEQEDEQH/xAAcAAEAAgIDAQAAAAAAAAAAAAAABQYBBwIDBAj/xABPEAABAwICBAYOBggEBQUAAAABAAIDBBEFEgYTITEHFTVBUbMUFyI2UlNhcXN0gZKy0TJ1kZOUoSMzNEJygrHSYqKjwSQlY8LwQ1SDhMP/xAAUAQEAAAAAAAAAAAAAAAAAAAAA/8QAFBEBAAAAAAAAAAAAAAAAAAAAAP/aAAwDAQACEQMRAD8AsumelmIQ4nJSU88ENPFR9lPfURPksGuLXWybTzbLdKrdTp/jIjM8VXSTU+qqJRIyCVpJgdG2SIsfZzXDWsO3YQd6zwmYuykxqoe+134WYow+MSsdI+QlrHMIILTlP0hZUCDSN0glbUOa2M0tRFFHTwsjia6V8TjZkbQ0F2QkuPQLlBapOFHSBoa50IDX3yF1JIGvsMxLST3WwE7OYXXqwThLxio1jnz08MMcT5TLJTSuYQ18UZa3ISXEGVt7brqLrNIoQX9hSGWfsylnhY1lY+olawSNc2R817yFrrFrQG2va97Dor8YgoqiqpoMupippYIWTRtljM0lTFNMHsILTaxZc7P0QQT2J8I+MQxiZtTSy074y+OSOmmDX5ZmwyRkOsYy0uvd9gdliSQFxw7hIx18sbZmsijeLtdJSvYHgW+gXGx33vtsNqqFDpQSJTU5XDV0zIoYo2RwWjraed8YZG0NZdrHkk7z7Fw0gxGNxmkir5ZXTVOuawCRgjb+kOaQvH60Zw0askWDrk7Ag2DHpxjU1U2mppqa7ozIDLHss3LezmEhw7qwI2Eh1ibXMpxlpP46h9x615wVzPfimZ73PdqJu6kcXO3s5ztW5kFc4y0n8dQ+49OMtJ/HUPuPVjRBXOMtJ/HUPuPTjLSfx1D7j1Y0QVzjLSfx1D7j04y0n8dQ+49WNEFc4y0n8dQ+49OMtJ/HUPuPVjRBXOMtJ/HUPuPTjLSfx1D7j1ZC077LCCucZaT+OofcenGWk3jqH3HqxogrnGWk3jqH3HpxlpP46h9x6saIK5xlpN46h9x6cZaT+OofcerGiCucZaT+OofcenGWk/jqH3HqxogrnGWk/jqH3HrzYnpBpJTwyTvloiyNjnuDY3l1mi5tt3q2KF015Nq/QTfCUF30Tr31NBTVEttZLBBI7KLNzPYHGw5hcrK8nB9yTQ+q0vVtRBrfTvA4q7SIwTFwYKKN/wCjIDrtkcBtIOzuiuPauw/wp/vG/wBqlMa76D9Xt60qxoKSOC+gG0PnB8kjb/Csdq7D/Cn+8b/aruiCkdq7D/Cn+8b/AGp2rsP8Kf7xv9qu6IK1o/oRSUM2vhMhflc39I4FtnWvsDR0BWVEQEREBERARFE6VYyaKldMxgfOXMjhY7c6WQ2Zcc4G11ueyDtxrHIKPKJS4yv+hDC3PO4eFl/db/icQNq11pPp5KZXsir200bdmSCAyz7BtzSuAGa/gmw6VHvxGHWTyCqeZWB2ulewvdJIe4a8Ov8Aqw69mDZu6FX8IoKQOdO+qL2wgPIMLhck2aTc7e6I2c6CwUdXiNNI2tirpKl+wvppy9sjmOB+lHmcLWsekbFacI4VaKQhtVFJTP6SNZDfcdoAcNvkK1XLNSawyulqJZSSSWtbFt6cxJIUiMXOIf8ABuY1mb9QSczxMNwc42vrLZD5S08yD6ABBAc0gtcA5rmm7XNIuHA84IRa34FMafLBNRyOJ1OSSK+3Kx5LXsHQA7Kbf4itkICIiAiIgIiIChdNeTav0E3wlTShdNeTav0E3wlBbeD7kmh9VperaicH3JND6rS9W1EFJxrvoP1e3rSrGq5jXfQfq9vWlWNAWQL7FheHHcVNHSy1Yj1hhaHhgOW/dNG02NgL39iCOm0wo2VwoXPIcYy7W3aafMA4mMkXNwGnb0iylcKxKGqhbPTyCSFxcA4Aja02LSHAEH5hfPmIyNEjpYgQxkomjB36qY5snls7Z7SrdwS4yKetkoHO/QVHdRX3awDMy38TDbzgINvoiICIiAiIg6K95bG4g2Ozb0XICp+l0rc8N5v0LBPI4yguN2hozxO3NLQ47Rt2hW3FBeF48g/qFX9L6WofGzJJq8onaHRk5S6QMyOycxbkd9qDXlDhNBDC9z6gPgmLQ3WXYCWXcBcWLhci9rbt65RnC2xvjMlPleG7GCcXym4zHWEnb0Ee1ebSfBKqSGns6SokZ2Q17nAh4BeHN2OO7unWsebmVfGjVb/7Z/5fNBMswTC5pSIq0tB2hri0AdID3gX8g3+dSUejsFGx1Q2S0jWtdHJU5TE0l1hI0M3m4IB5iq1DolXOcGmHKCQMz3NyjymxJt7FcJdG2mAQ60gaiKC7o7NzCd0okHdE2JfbaAg9vBw+p7IkdKYjGWMyvp9WGvc6VgIu0XPc5jYraK1twa4XFFHM5hfmFRDG7WhoL3R3JLW8zRn6dt/ItkoCIiAiIgIiIChdNeTav0E3wlTShdNeTav0E3wlBbeD7kmh9VperaicH3JND6rS9W1EFJxrvoP1e3rSrGq5jXfQfq9vWlWNAXVWUjJ4nwSfq5WPjd5ni1/Zv9i7UQfOE0BhLqechr4nTU7777bXMcOc2ePsIXkp8Q1clNO39ZCWEgbP1T7s2/w2HsVi4XKQx4rK87pmQyt82QMP+ZjlTUH1VnDrOb9FwDh5nC4/Iote6K6dU1PhMLqt7hLHmiaxrCZJGs2se29hlykDMTa4VywHGoK6BtRTkmMlzSHjK9rm2u0j2jd0oJBERARZAUBjemWH0TzFPUjXDfHE10jx5HZRZp8hN0E65oIsRcHmO5ReNUA7GldDFmmYx0jGtNi8sBJj3HeL7LXuBuVTqOF2hb9CCd/nEbG/m4n8lGy8MtiDFQbvGTf7NaghcNx2pfJUxPY+N5hMkbZNsjC1u4XaLg5rgEcy8WBY9VSU9UXTEyRxtewkNuLE5uboU5NXnsqmqIWsEFRmAcGtL2uIu1ucbdhs2x8AqHwTSOonqXRTCPM9krbiNoJeASA484uDsKDyYBj1W50kr5nOiihle4G2W+XLGL22HO5v2FdeG41ilTJlheZXNs4saGAEAjYbWJB3bDdeep0trHNEbnR5Wk2bq2ZQd1wLWupAVVWyilqKh5DZQIoWENbmz/TlygDZlBAPPt6EG5dF6VopxIbOlL35yNoY9tonsbfaG54pCNu47FMLTWB4w6gdSYhnPYT4aanmiYNrgBM1zgDsJa+Jzhz7fKtt0eJ082XU1Eby5rXtAcBIWO+i7Ie66ebmKD1IskW3/msICIiAiIgKF015Nq/QTfCVNKF015Nq/QTfCUFt4PuSaH1Wl6tqJwfck0PqtL1bUQUnGu+g/V7etKsarmNd9B+r29aVY0BERBR+FvR81VGKiNt56a7tgu50Lj3bf5T3fmzLRq+q2my1nwkaBxmE1NBTMa9mZ00cecOLd+sjbmy2HO0DyhBrTR6CKWob2TmdTRtdJKGmztWwElgPNmdZo8rlubBNO8G1TWQyNpmN3RSRmMC/lbcOOzabkrRLJ3BjmB1mOylwHPbaLneRz23LrQfTuGYxS1WynqYpXeDG8F/ub/yXrle1jS97g1g3ueQ1g85OxfLMUjmuDmuLXA3DmkhwPSCNyn6vS6oqWtjr7VMbbgawZZmg2BLJG27rYNrgd21BsPT/AIRooojT4fMHzvBD54jdkbfBjdzvPhDcPKtOOJJJJuTckneSeclevFaIQyWa7NE5rXxv3Zo3fRJHMd4I5i0rxoCIiDYejeI9jRRRv2s1dOXAWNnVMsrmusecNMf2KMGK5MQERpIWP14bmyZZdrrB/nIN/aurA8WhkLY5WhsuriaHPcBTvNO28Oa5Bjf3IbcEgk7QpWbSmenyNqaRzYs+bO1zXusTctbJazh0NzbOayDwYZiWasf+ggbDE6Vz3iJucNYSL5jzk2UFX4nVV8oDi6R5JysYLm52DY0bTawurBjGNVLpWQ00MJbKA5j2wxuM7XXIzhzbdyQQbi7S07V1sx2pH/CUUhfM/uHywNbHEM/clkTY2gBu2xkcLnmsN4RONzaqGOha7MInSPlsbs1z7Atb5GNAbcb3Z1xxHbR0kh+m11XEDtvkjdHIw+cOmkF+gDoWJtH5GuLGz0z3NJaQ2djTcGxAEmUncuWkEZijpacluZkL3PDHNcA+WaQm5aSL5BH9iCb0U4R6yjtHKTU03gSuOsb6OQ3I8xuFuHR3SSkxBmallu4C7on2bUM6bs5x/iFwvmpd9FVyQSNmheWSsILXsNnA/wDnMg+o0UTonjPZ1DDVEASPaRIGiw1jCWvIHMDYOt/iUsgIiIChdNeTav0E3wlTShdNeTav0E3wlBbeD7kmh9VperaicH3JND6rS9W1EFJxrvoP1e3rSrGq5jXfQfq9vWlWNAREQFlriDcbwsIgo2mHBrT1maaly09SbktAtSyHytH6s+UbPItOYzg9RRymGpidHIPCHcuHhMduc3yhfTi6K+ihqI9VURMliP7souPODvafKCEHy4i3NifBFSSPvTVMkIP7j2iVg8zrh1vPfzrWVXhlLFK+GSplZJG9zHCSmGUFpIN8spPN0IOuo7uhhcd8c08Q/hc1soHscX/aopTmNwMgpoIWSiTO6ackNcw2eGMZdrgCLiNxHkKh4oHPDi1pIY0udbmaCAXea5H2oOtERAXroMSlgvq3dwfpRu7qF45w+M7HBeRZba+3dsvbfbnsgvOIvgpqSIOuGzNMrYWkCpEctj2NrNpbBmaXk2u67Rb6RVYnxycjJG7UxDdHTXjZ53WN3nyuJK44piz5y4FrRGZM7QGjM0BgjYzPa+UMAFt2y6jkCyIiAiIg27wHYgXRVNKTsY6OZnSM92Sey4jWzVpDgYqgzEywn9bBOzzluWUD/TW70BERAULprybV+gm+EqaULprybV+gm+EoLbwfck0PqtL1bUTg+5JofVaXq2ogpONd9B+r29aVY1XMa76D9Xt60qxoCIiAiIgIiICicT0YoamXXz0rHT2trLWcdlg5w+i5wsLFwKlkQVyTQTDHOL5KbWPdtL5pZXPPNtOYD2AWUTpNoZQU9JUVFPDqpY6ep+g5xY8PYW5XBxNiN4IV5URpiL4dWerz/k0lB82IiICIiAiIgIiIJLRtgdW0zXAFpqKYEEXBBkaCCOcLw1BBe4jdmd/UqT0QZmr6byTRO9w5v9lEAoJ/QKs1OJ0knNro2nzSHVu/JxX0YRbYvlVry0hzTZwIII3gjaCvqhk4kAkG57WvFt1ngOH9UGUREBQumvJtX6Cb4SppQumvJtX6Cb4SgtvB9yTQ+q0vVtROD7kmh9VperaiCk4130H6vb1pVjVcxrvoP1e3rSrGgIiICIiAiIgIiICitLR/y+s9WqvyjcVKqO0ljzUNU0bzTVfUvQfMyI1EBERAREQEREEvoq4tqRIP/Tiq5PbHTyuH5gKICsuguGS1UlTFAzPL2HUZW3AJLnRssCec5re1R/ETxfWT08dt4dURucPJljzFBFL6M0Bq9dhdI/nEWrPnhc6P+jQtFwUlA17RLVSPBLQ408NmAE7TnlIJ2f4V9C4LgkNBCKWDNq2OebyOzOLnWu6+wAbBsAsg9qIiAoXTXk2r9BN8JU0oXTXk2r9BN8JQW3g+5JofVaXq2onB9yTQ+q0vVtRBScb76D9Xt60qxqo6XzFmkhcN/YMY/wBRy9vGb0FhRV7jN6cZvQWFFXuM3pxm9BYUVe4zenGb0FhRV7jN6cZvQWFcZow9rmHc9r2n+Zpaf6qA4zeudPij87b7szf6hB852tsO8bPsRezGIslTMzwZZh9j3BeNAREQEREBERBt/gKpQyKpqf3jJDGPMwGR32lzPsWuNL8NNLX1MHMyV+Xytcc7D7rgti8F0zosOuP36id3sDIWj+hVS4VW/wDMNZzyQU7j5w3V/wDYgp5X03o/WGejp5nfSkggcf4sgDvzBXzIt66KYg5uHUYG7UD8pJB/sguqKvcZvTjN6CwqF015Nq/QTfCV0cZvUVpXiDnUNS088Mo/ylBsng+5JofVaXq2onB9yTQ+q0vVtRBrnTfviPqUfWOXNcNN++I+pR9Y5c0BERAREQEREBERAWQ3Y5xIaxou5zyGsaOkuOwLCrHCJiT4KaARkB0k0tw4BzHNZG1pa5p2OadadhQQ2l+HxVuJSxU1+zHasho7qGd2pa9zmOA7h527D3Jte4uqKCtkaFVFTPJJWRlkU0hjitFnja5kbe7c3eM+2NoGzZmttuq/pHipM+SqpmvAZCW5m6ioaHRMdlD2AbLk7HA86Crop3DqGhqJAxslREbSOLXNjkFmMc8gPBbY2bvLVwpMLpqh4jgqXiR5sxlRFlBJ3AyMc4AeUhBCopQYFLzSU5/+1B/evTR6NOkzA1VM1zWudl1wkc4NBc+wiDtzQT7EEEvRQ0Ms7ssMbnu58guB5SdwHnVnjwWkhY8iRtTUCBtRG17JGU5jABfcXDnPAJNt3cG6r1di08zcjn2i5oogI4B/8bbAnym5Qbc0ZwyWloKeKZuWQ66QgEGwkf3IuNl7AXHNdVLhXp+6pZ+mOWI+eKQvB+yYD+VS3BnMHUIhMg1hqKrVxvdZzg2OnLmxg7z3V8o27Vz4SaUvw8PttgnYTfeGytLHbP4ms+1Bqlbj0OJOG0t/Fyj2CeYBacW6dGmZcPpB/wBAH3pJD/ugkUREBRuk37HUeik+EqSUbpN+x1HopPhKDavB9yTQ+q0vVtROD7kmh9VperaiDXOm/fEfUo+scua4ab98R9Sj6xy5oCIiAiIgIiICIiAqBwrVF5aaEb2xPf7ZZCAPsjar+VR8Wh7Ixt99sdK2K/ReFjQG+2Q/YCgkaKEwU8VLf9WCXW55HnM8k89ico8y7KsiYZZ2iVvRMMx9jj3TfYQsE32neiCNh0epmvdJFmjk1c7WtLs0OZ8T2C5IzNF3dJULo5o5Vx1cTnxWY1xJfmaYxZp7okE7Fa0sgqDdB6jx1P8AeO/sUpgGiZgm1stVDYMnGWISucc8T2AXLAB9LpU2soOOG4RRsqInvc9+WKOHM+zIgNXq5CWC5IIL/wB7n51Qp8Op4nvgnlljqInyMcRG2SAlriARZwcAQAdxV/VM07gy1LZPGxRuPRmbeJ3V39qDIloWUzYnVEkjmzOlb2PGY3jMxrXAuk2N2sYbjNu3LYWNSGrwiR7tj5KOKU7S43ieyUXc65JyR2JO07elaZW09H8ejnwicPIE1LSyxObuD43xmKCQeXM8MPmaedBqxbwwhtqSlHRTUv8Amia8/EtHHct6YaCKanB2Hsaivf0EaDvREQFG6TfsdR6KT4SpJRuk37HUeik+EoNq8H3JND6rS9W1E4PuSaH1Wl6tqINc6b98R9Sj6xy5rhpv3xH1KPrHLmgIiICIiAiIgIiIOymZme1vMXNH57Vr/RufXSV1TzSztt5i6V5/q1X0FwDi36YZNl8+rdb81QdDYstE0+HLK72Naxo/oUEysLKIMIsogLCysICg9N6fNSxyc8UpB/hlbs9maP8AzeVTi8GkgvQVHk1B+yVo/wC5BrlS9MBFRSyHa6ocIGjoZE6KeV/l7rVNH8yiFOYxTvcaamiY5746Vjy1gJN5A+qkdYdDHgk8wb5EEG7ct/VBFxl+jliy/wAORuX8rLQK3bgM+soqWTnNPE0+eIui/wDzCD2oiICjdJv2Oo9FJ8JUko3Sb9jqPRSfCUG1eD7kmh9VperaicH3JND6rS9W1EGudN++I+pR9Y5c1w0374j6lH1jl2WQYRZslkGEWbJZBhFmyWQYRZslkHKKTK4O32O47j5FA19DFTFsELS2NjGkNLi4gyfpCLnafpKcsobG33qZT/jcPY02A/JB40WFlAREQEWFlAXix79hqvRx/b2RBZexZIBBa5rXMcLOa8XYRcOFx5CAfYEGvcB0fqa6QR08TnAua1zwDqmXI7p79zQL3WydCsOeK+qxKdhggDtVF2S3Vksc9kZNn23RgM8rpAAp+K4ghZuaI75WgNYMz3OFmjYO5LVE6U0+I1ANPS6plKWtJlMw1zyWtzNLXEWsb2G4b73sQGp4aPXAmJhzyTMjhYCNpeScu3fa7B/Mt1xUbKdkdNGbxwsbGCP3iLl7/wCZ5cfaoXRjRdlHq5pLOqGBxiY1wcyEu2GV7m7JJiANg7luzeRdTdkBFmyWQYUbpN+x1HopPhKk7KM0mH/B1HopPhKDavB9yTQ+q0vVtROD7kmh9VperaiCjaQQh+k5B3dgMP8AqFTvFrOhe7Sbg8osQqOyp3TCXI1l4ZCwZWkkbh5SovtQYb42q/EO+SDu4tZ0JxazoXT2oMN8bVfiHfJO1Bhvjar8Q75IO7i1nQnFrOhdPagw3xtV+Id8k7UGG+NqvxDvkg7uLWdCcWs6F09qDDfG1X4h3yTtQYb42q/EO+SDu4tZ0JxazoXT2oMN8bVfiHfJO1Bhvjar8Q75IO8Yay+5a8xM3nlP/Uk+Iq+9qDDfG1X4h3yXWeBrC/Cqfvz8kGvbJZbC7TOF+FU/fn5J2mcL8Kp+/PyQa/jAuL7ri/m50kYWktO8Ej7FsDtM4X4VT9+fknaawvwqn78/JBr2yWWwu0zhfhVP35+SdpnC/Cqfvz8kGvVhbD7TOF+FU/fn5J2mcL8Kp+/PyQd1PhrdXGCNojhB9jGgrnxazoXT2oMN8bVfiHfJO1Bhvjar8Q75IO7i1nQnFrOhdPagw3xtV+Id8k7UGG+NqvxDvkg7uLWdCcWs6F09qDDfG1X4h3yTtQYb42q/EO+SDu4tZ0KG0zoGtw6qNt0Ex/ylSfagw3xtV+Id8kdwPYaRYyVRHQahxH9EFi4PuSaH1Wl6tqKVwnD2U0EVPHfVxMZG3MbuysAaLnnNg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- Do Not P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636" y="1298811"/>
            <a:ext cx="2710327" cy="2799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1447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Information Available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62601"/>
            <a:ext cx="7772400" cy="7629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Mechanics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RCUA LOGO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0"/>
            <a:ext cx="3733800" cy="4949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85800"/>
            <a:ext cx="3733800" cy="42672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  <a:scene3d>
              <a:camera prst="orthographicFront"/>
              <a:lightRig rig="harsh" dir="t"/>
            </a:scene3d>
            <a:sp3d extrusionH="57150" prstMaterial="metal">
              <a:bevelT w="38100" h="38100"/>
            </a:sp3d>
          </a:bodyPr>
          <a:lstStyle/>
          <a:p>
            <a:pPr algn="ctr"/>
            <a:r>
              <a:rPr lang="en-US" sz="5400" dirty="0" smtClean="0">
                <a:effectLst>
                  <a:outerShdw blurRad="50800" dist="50800" dir="2700000" sx="102000" sy="102000" algn="tl" rotWithShape="0">
                    <a:prstClr val="black">
                      <a:alpha val="75000"/>
                    </a:prstClr>
                  </a:outerShdw>
                </a:effectLst>
                <a:latin typeface="Arial Black" pitchFamily="34" charset="0"/>
              </a:rPr>
              <a:t>2-Person </a:t>
            </a:r>
            <a:r>
              <a:rPr lang="en-US" sz="5400" dirty="0" smtClean="0">
                <a:effectLst>
                  <a:outerShdw blurRad="50800" dist="50800" dir="2700000" sx="102000" sy="102000" algn="tl" rotWithShape="0">
                    <a:prstClr val="black">
                      <a:alpha val="75000"/>
                    </a:prstClr>
                  </a:outerShdw>
                </a:effectLst>
                <a:latin typeface="Arial Black" pitchFamily="34" charset="0"/>
              </a:rPr>
              <a:t>Umpire System</a:t>
            </a:r>
            <a:endParaRPr lang="en-US" sz="5400" dirty="0">
              <a:effectLst>
                <a:outerShdw blurRad="50800" dist="50800" dir="2700000" sx="102000" sy="102000" algn="tl" rotWithShape="0">
                  <a:prstClr val="black">
                    <a:alpha val="75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On Field Positions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14807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Black" pitchFamily="34" charset="0"/>
              </a:rPr>
              <a:t>Times to start in the “B” Position</a:t>
            </a:r>
            <a:endParaRPr lang="en-US" sz="5400" b="1" dirty="0" smtClean="0">
              <a:latin typeface="Arial Black" pitchFamily="34" charset="0"/>
            </a:endParaRPr>
          </a:p>
          <a:p>
            <a:pPr lvl="1"/>
            <a:r>
              <a:rPr lang="en-US" sz="5400" b="1" dirty="0" smtClean="0">
                <a:latin typeface="Arial Black" pitchFamily="34" charset="0"/>
              </a:rPr>
              <a:t>Runner on 1</a:t>
            </a:r>
            <a:r>
              <a:rPr lang="en-US" sz="5400" b="1" baseline="30000" dirty="0" smtClean="0">
                <a:latin typeface="Arial Black" pitchFamily="34" charset="0"/>
              </a:rPr>
              <a:t>st</a:t>
            </a:r>
            <a:r>
              <a:rPr lang="en-US" sz="5400" b="1" dirty="0" smtClean="0">
                <a:latin typeface="Arial Black" pitchFamily="34" charset="0"/>
              </a:rPr>
              <a:t> Base Only</a:t>
            </a:r>
          </a:p>
          <a:p>
            <a:pPr lvl="1"/>
            <a:r>
              <a:rPr lang="en-US" sz="5400" b="1" dirty="0" smtClean="0">
                <a:latin typeface="Arial Black" pitchFamily="34" charset="0"/>
              </a:rPr>
              <a:t>Runners on 1</a:t>
            </a:r>
            <a:r>
              <a:rPr lang="en-US" sz="5400" b="1" baseline="30000" dirty="0" smtClean="0">
                <a:latin typeface="Arial Black" pitchFamily="34" charset="0"/>
              </a:rPr>
              <a:t>st</a:t>
            </a:r>
            <a:r>
              <a:rPr lang="en-US" sz="5400" b="1" dirty="0" smtClean="0">
                <a:latin typeface="Arial Black" pitchFamily="34" charset="0"/>
              </a:rPr>
              <a:t> and 3</a:t>
            </a:r>
            <a:r>
              <a:rPr lang="en-US" sz="5400" b="1" baseline="30000" dirty="0" smtClean="0">
                <a:latin typeface="Arial Black" pitchFamily="34" charset="0"/>
              </a:rPr>
              <a:t>rd</a:t>
            </a:r>
            <a:r>
              <a:rPr lang="en-US" sz="5400" b="1" dirty="0" smtClean="0">
                <a:latin typeface="Arial Black" pitchFamily="34" charset="0"/>
              </a:rPr>
              <a:t>.</a:t>
            </a:r>
            <a:endParaRPr lang="en-US" sz="5400" dirty="0" smtClean="0">
              <a:latin typeface="Arial Black" pitchFamily="34" charset="0"/>
            </a:endParaRPr>
          </a:p>
          <a:p>
            <a:endParaRPr lang="en-US" sz="5400" b="1" u="sng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“B” Position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762000" y="1219200"/>
            <a:ext cx="7625353" cy="551052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67200" y="65532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768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724400" y="4495800"/>
            <a:ext cx="152400" cy="175260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On Field Positions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148071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 Black" pitchFamily="34" charset="0"/>
              </a:rPr>
              <a:t>Times to start in the “C” Position</a:t>
            </a:r>
            <a:endParaRPr lang="en-US" sz="4400" b="1" dirty="0" smtClean="0">
              <a:latin typeface="Arial Black" pitchFamily="34" charset="0"/>
            </a:endParaRPr>
          </a:p>
          <a:p>
            <a:pPr lvl="1"/>
            <a:r>
              <a:rPr lang="en-US" sz="4400" b="1" dirty="0" smtClean="0">
                <a:latin typeface="Arial Black" pitchFamily="34" charset="0"/>
              </a:rPr>
              <a:t>Any time there’s a runner on 2nd</a:t>
            </a:r>
          </a:p>
          <a:p>
            <a:pPr lvl="1"/>
            <a:r>
              <a:rPr lang="en-US" sz="4400" b="1" dirty="0" smtClean="0">
                <a:latin typeface="Arial Black" pitchFamily="34" charset="0"/>
              </a:rPr>
              <a:t>Bases Loaded</a:t>
            </a:r>
          </a:p>
          <a:p>
            <a:pPr lvl="1"/>
            <a:r>
              <a:rPr lang="en-US" sz="4400" b="1" dirty="0" smtClean="0">
                <a:latin typeface="Arial Black" pitchFamily="34" charset="0"/>
              </a:rPr>
              <a:t>Runner on 3</a:t>
            </a:r>
            <a:r>
              <a:rPr lang="en-US" sz="4400" b="1" baseline="30000" dirty="0" smtClean="0">
                <a:latin typeface="Arial Black" pitchFamily="34" charset="0"/>
              </a:rPr>
              <a:t>rd</a:t>
            </a:r>
            <a:r>
              <a:rPr lang="en-US" sz="4400" b="1" dirty="0" smtClean="0">
                <a:latin typeface="Arial Black" pitchFamily="34" charset="0"/>
              </a:rPr>
              <a:t> Only</a:t>
            </a:r>
          </a:p>
          <a:p>
            <a:pPr lvl="1"/>
            <a:r>
              <a:rPr lang="en-US" sz="4400" b="1" dirty="0" smtClean="0">
                <a:latin typeface="Arial Black" pitchFamily="34" charset="0"/>
              </a:rPr>
              <a:t>Runners on 2</a:t>
            </a:r>
            <a:r>
              <a:rPr lang="en-US" sz="4400" b="1" baseline="30000" dirty="0" smtClean="0">
                <a:latin typeface="Arial Black" pitchFamily="34" charset="0"/>
              </a:rPr>
              <a:t>nd</a:t>
            </a:r>
            <a:r>
              <a:rPr lang="en-US" sz="4400" b="1" dirty="0" smtClean="0">
                <a:latin typeface="Arial Black" pitchFamily="34" charset="0"/>
              </a:rPr>
              <a:t> and 3</a:t>
            </a:r>
            <a:r>
              <a:rPr lang="en-US" sz="4400" b="1" baseline="30000" dirty="0" smtClean="0">
                <a:latin typeface="Arial Black" pitchFamily="34" charset="0"/>
              </a:rPr>
              <a:t>rd</a:t>
            </a:r>
            <a:endParaRPr lang="en-US" sz="4400" dirty="0" smtClean="0">
              <a:latin typeface="Arial Black" pitchFamily="34" charset="0"/>
            </a:endParaRPr>
          </a:p>
          <a:p>
            <a:endParaRPr lang="en-US" sz="4400" b="1" u="sng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“C” Position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26" name="Picture 2" descr="C:\Users\yanke\AppData\Local\Microsoft\Windows\INetCache\IE\B8ASUI0Q\1280px-Baseball_diamond_clean.svg[1].png"/>
          <p:cNvPicPr>
            <a:picLocks noChangeAspect="1" noChangeArrowheads="1"/>
          </p:cNvPicPr>
          <p:nvPr/>
        </p:nvPicPr>
        <p:blipFill>
          <a:blip r:embed="rId3" cstate="print"/>
          <a:srcRect b="6091"/>
          <a:stretch>
            <a:fillRect/>
          </a:stretch>
        </p:blipFill>
        <p:spPr bwMode="auto">
          <a:xfrm>
            <a:off x="762000" y="1219200"/>
            <a:ext cx="7625353" cy="551052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67200" y="65532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148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cxnSp>
        <p:nvCxnSpPr>
          <p:cNvPr id="11" name="Straight Connector 10"/>
          <p:cNvCxnSpPr>
            <a:endCxn id="12" idx="5"/>
          </p:cNvCxnSpPr>
          <p:nvPr/>
        </p:nvCxnSpPr>
        <p:spPr>
          <a:xfrm flipH="1" flipV="1">
            <a:off x="4309922" y="4538522"/>
            <a:ext cx="185878" cy="1786078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Basic Plate Starting Positions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172" name="Picture 4" descr="Image result for home plate umpire slot position f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83491"/>
            <a:ext cx="3352800" cy="4276726"/>
          </a:xfrm>
          <a:prstGeom prst="rect">
            <a:avLst/>
          </a:prstGeom>
          <a:noFill/>
        </p:spPr>
      </p:pic>
      <p:pic>
        <p:nvPicPr>
          <p:cNvPr id="7174" name="Picture 6" descr="Image result for home plate umpire slot position feet"/>
          <p:cNvPicPr>
            <a:picLocks noChangeAspect="1" noChangeArrowheads="1"/>
          </p:cNvPicPr>
          <p:nvPr/>
        </p:nvPicPr>
        <p:blipFill>
          <a:blip r:embed="rId4" cstate="print"/>
          <a:srcRect l="1830" r="1830"/>
          <a:stretch>
            <a:fillRect/>
          </a:stretch>
        </p:blipFill>
        <p:spPr bwMode="auto">
          <a:xfrm>
            <a:off x="3581400" y="1371600"/>
            <a:ext cx="5432466" cy="42886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Right-Handed Batter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UA LOGO_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9242" y="838200"/>
            <a:ext cx="442635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Basic Plate Starting Positions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25070"/>
            <a:ext cx="8229600" cy="92333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9830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Right-Handed Batter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23554" name="Picture 2" descr="Image result for home plate umpire slot position feet left handed ba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553450" cy="48101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7180</TotalTime>
  <Words>300</Words>
  <Application>Microsoft Office PowerPoint</Application>
  <PresentationFormat>On-screen Show (4:3)</PresentationFormat>
  <Paragraphs>122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Mechanics</vt:lpstr>
      <vt:lpstr>On Field Positions</vt:lpstr>
      <vt:lpstr>“A” Position</vt:lpstr>
      <vt:lpstr>On Field Positions</vt:lpstr>
      <vt:lpstr>“B” Position</vt:lpstr>
      <vt:lpstr>On Field Positions</vt:lpstr>
      <vt:lpstr>“C” Position</vt:lpstr>
      <vt:lpstr>Basic Plate Starting Positions</vt:lpstr>
      <vt:lpstr>Basic Plate Starting Positions</vt:lpstr>
      <vt:lpstr>Strike Zone</vt:lpstr>
      <vt:lpstr>“A” Position - Starting</vt:lpstr>
      <vt:lpstr>No Runners on Base  Ground ball in the Infield  Not to 1B or 2B coming towards the line</vt:lpstr>
      <vt:lpstr>“A” Position - Starting</vt:lpstr>
      <vt:lpstr>No Runners on Base  Ground ball in the Infield to 1B or 2B coming towards the line</vt:lpstr>
      <vt:lpstr>“A” Position - Starting</vt:lpstr>
      <vt:lpstr>No Runners on Base  Clean base hit through the infield or straight to the outfield</vt:lpstr>
      <vt:lpstr>“A” Position - Starting</vt:lpstr>
      <vt:lpstr>No Runners on Base  Fly ball between  Right-Center Field and the Right Field Foul Line</vt:lpstr>
      <vt:lpstr>“A” Position - Starting</vt:lpstr>
      <vt:lpstr>No Runners on Base  Fly ball between  Center Field and the Left Field Foul Line</vt:lpstr>
      <vt:lpstr>“A” Position - Starting</vt:lpstr>
      <vt:lpstr>B Position  Runner on 1st</vt:lpstr>
      <vt:lpstr>“B” Position - Starting</vt:lpstr>
      <vt:lpstr>B Position  Clean hit to the outfield  </vt:lpstr>
      <vt:lpstr>“B” Position - Rotation</vt:lpstr>
      <vt:lpstr>C Position  Clean hit to the outfield  </vt:lpstr>
      <vt:lpstr>“C” Position - Starting</vt:lpstr>
      <vt:lpstr>C Position  Runners on 1st and 2nd  Fly Ball to the outfield </vt:lpstr>
      <vt:lpstr>“C” Position - Rotation</vt:lpstr>
      <vt:lpstr>Hand Signals</vt:lpstr>
      <vt:lpstr>Hand Signals</vt:lpstr>
      <vt:lpstr>Hand Signals</vt:lpstr>
      <vt:lpstr>Hand Signals</vt:lpstr>
      <vt:lpstr>Hand Signals</vt:lpstr>
      <vt:lpstr>Hand Signals</vt:lpstr>
      <vt:lpstr>Hand Signals</vt:lpstr>
      <vt:lpstr>Mechanics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3-Man Umpire SYSTEM</dc:title>
  <dc:creator>yankee2357@gmail.com</dc:creator>
  <cp:lastModifiedBy>Jeffrey Powell</cp:lastModifiedBy>
  <cp:revision>50</cp:revision>
  <dcterms:created xsi:type="dcterms:W3CDTF">2018-04-28T02:15:07Z</dcterms:created>
  <dcterms:modified xsi:type="dcterms:W3CDTF">2019-03-01T03:13:35Z</dcterms:modified>
</cp:coreProperties>
</file>