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02" r:id="rId5"/>
  </p:sldMasterIdLst>
  <p:notesMasterIdLst>
    <p:notesMasterId r:id="rId52"/>
  </p:notesMasterIdLst>
  <p:handoutMasterIdLst>
    <p:handoutMasterId r:id="rId53"/>
  </p:handoutMasterIdLst>
  <p:sldIdLst>
    <p:sldId id="369" r:id="rId6"/>
    <p:sldId id="876" r:id="rId7"/>
    <p:sldId id="303" r:id="rId8"/>
    <p:sldId id="258" r:id="rId9"/>
    <p:sldId id="346" r:id="rId10"/>
    <p:sldId id="347" r:id="rId11"/>
    <p:sldId id="348" r:id="rId12"/>
    <p:sldId id="359" r:id="rId13"/>
    <p:sldId id="832" r:id="rId14"/>
    <p:sldId id="833" r:id="rId15"/>
    <p:sldId id="341" r:id="rId16"/>
    <p:sldId id="349" r:id="rId17"/>
    <p:sldId id="360" r:id="rId18"/>
    <p:sldId id="870" r:id="rId19"/>
    <p:sldId id="871" r:id="rId20"/>
    <p:sldId id="350" r:id="rId21"/>
    <p:sldId id="351" r:id="rId22"/>
    <p:sldId id="361" r:id="rId23"/>
    <p:sldId id="872" r:id="rId24"/>
    <p:sldId id="873" r:id="rId25"/>
    <p:sldId id="343" r:id="rId26"/>
    <p:sldId id="352" r:id="rId27"/>
    <p:sldId id="362" r:id="rId28"/>
    <p:sldId id="340" r:id="rId29"/>
    <p:sldId id="269" r:id="rId30"/>
    <p:sldId id="353" r:id="rId31"/>
    <p:sldId id="344" r:id="rId32"/>
    <p:sldId id="354" r:id="rId33"/>
    <p:sldId id="345" r:id="rId34"/>
    <p:sldId id="355" r:id="rId35"/>
    <p:sldId id="356" r:id="rId36"/>
    <p:sldId id="357" r:id="rId37"/>
    <p:sldId id="358" r:id="rId38"/>
    <p:sldId id="846" r:id="rId39"/>
    <p:sldId id="868" r:id="rId40"/>
    <p:sldId id="869" r:id="rId41"/>
    <p:sldId id="855" r:id="rId42"/>
    <p:sldId id="856" r:id="rId43"/>
    <p:sldId id="857" r:id="rId44"/>
    <p:sldId id="866" r:id="rId45"/>
    <p:sldId id="862" r:id="rId46"/>
    <p:sldId id="863" r:id="rId47"/>
    <p:sldId id="864" r:id="rId48"/>
    <p:sldId id="874" r:id="rId49"/>
    <p:sldId id="875" r:id="rId50"/>
    <p:sldId id="865" r:id="rId51"/>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205B"/>
    <a:srgbClr val="D500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07A5DD-F440-4EA7-B309-630CFBA3793A}" v="193" dt="2024-03-19T14:30:46.9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8" autoAdjust="0"/>
    <p:restoredTop sz="93121" autoAdjust="0"/>
  </p:normalViewPr>
  <p:slideViewPr>
    <p:cSldViewPr snapToGrid="0">
      <p:cViewPr varScale="1">
        <p:scale>
          <a:sx n="97" d="100"/>
          <a:sy n="97" d="100"/>
        </p:scale>
        <p:origin x="1536" y="76"/>
      </p:cViewPr>
      <p:guideLst>
        <p:guide orient="horz" pos="2136"/>
        <p:guide pos="3840"/>
      </p:guideLst>
    </p:cSldViewPr>
  </p:slideViewPr>
  <p:notesTextViewPr>
    <p:cViewPr>
      <p:scale>
        <a:sx n="100" d="100"/>
        <a:sy n="100" d="100"/>
      </p:scale>
      <p:origin x="0" y="0"/>
    </p:cViewPr>
  </p:notesTextViewPr>
  <p:sorterViewPr>
    <p:cViewPr>
      <p:scale>
        <a:sx n="100" d="100"/>
        <a:sy n="100" d="100"/>
      </p:scale>
      <p:origin x="0" y="-2526"/>
    </p:cViewPr>
  </p:sorterViewPr>
  <p:notesViewPr>
    <p:cSldViewPr snapToGrid="0">
      <p:cViewPr varScale="1">
        <p:scale>
          <a:sx n="108" d="100"/>
          <a:sy n="108" d="100"/>
        </p:scale>
        <p:origin x="406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rey Powell" userId="031405fda6d6b08b" providerId="LiveId" clId="{763F9720-4951-45D3-A79A-EC52B58D050F}"/>
    <pc:docChg chg="custSel delSld modSld delMainMaster">
      <pc:chgData name="Jeffrey Powell" userId="031405fda6d6b08b" providerId="LiveId" clId="{763F9720-4951-45D3-A79A-EC52B58D050F}" dt="2024-03-15T03:34:08.243" v="18" actId="47"/>
      <pc:docMkLst>
        <pc:docMk/>
      </pc:docMkLst>
      <pc:sldChg chg="del">
        <pc:chgData name="Jeffrey Powell" userId="031405fda6d6b08b" providerId="LiveId" clId="{763F9720-4951-45D3-A79A-EC52B58D050F}" dt="2024-03-15T03:32:33.744" v="9" actId="47"/>
        <pc:sldMkLst>
          <pc:docMk/>
          <pc:sldMk cId="0" sldId="263"/>
        </pc:sldMkLst>
      </pc:sldChg>
      <pc:sldChg chg="del">
        <pc:chgData name="Jeffrey Powell" userId="031405fda6d6b08b" providerId="LiveId" clId="{763F9720-4951-45D3-A79A-EC52B58D050F}" dt="2024-03-15T03:34:01.551" v="16" actId="47"/>
        <pc:sldMkLst>
          <pc:docMk/>
          <pc:sldMk cId="1955100997" sldId="293"/>
        </pc:sldMkLst>
      </pc:sldChg>
      <pc:sldChg chg="del">
        <pc:chgData name="Jeffrey Powell" userId="031405fda6d6b08b" providerId="LiveId" clId="{763F9720-4951-45D3-A79A-EC52B58D050F}" dt="2024-03-15T03:34:08.243" v="18" actId="47"/>
        <pc:sldMkLst>
          <pc:docMk/>
          <pc:sldMk cId="359968563" sldId="297"/>
        </pc:sldMkLst>
      </pc:sldChg>
      <pc:sldChg chg="del">
        <pc:chgData name="Jeffrey Powell" userId="031405fda6d6b08b" providerId="LiveId" clId="{763F9720-4951-45D3-A79A-EC52B58D050F}" dt="2024-03-15T03:32:34.681" v="10" actId="47"/>
        <pc:sldMkLst>
          <pc:docMk/>
          <pc:sldMk cId="4176361938" sldId="363"/>
        </pc:sldMkLst>
      </pc:sldChg>
      <pc:sldChg chg="del">
        <pc:chgData name="Jeffrey Powell" userId="031405fda6d6b08b" providerId="LiveId" clId="{763F9720-4951-45D3-A79A-EC52B58D050F}" dt="2024-03-15T03:32:35.572" v="11" actId="47"/>
        <pc:sldMkLst>
          <pc:docMk/>
          <pc:sldMk cId="557355701" sldId="364"/>
        </pc:sldMkLst>
      </pc:sldChg>
      <pc:sldChg chg="del">
        <pc:chgData name="Jeffrey Powell" userId="031405fda6d6b08b" providerId="LiveId" clId="{763F9720-4951-45D3-A79A-EC52B58D050F}" dt="2024-03-15T03:33:59.848" v="15" actId="47"/>
        <pc:sldMkLst>
          <pc:docMk/>
          <pc:sldMk cId="2938965511" sldId="366"/>
        </pc:sldMkLst>
      </pc:sldChg>
      <pc:sldChg chg="del">
        <pc:chgData name="Jeffrey Powell" userId="031405fda6d6b08b" providerId="LiveId" clId="{763F9720-4951-45D3-A79A-EC52B58D050F}" dt="2024-03-15T03:34:03.691" v="17" actId="47"/>
        <pc:sldMkLst>
          <pc:docMk/>
          <pc:sldMk cId="3037288315" sldId="367"/>
        </pc:sldMkLst>
      </pc:sldChg>
      <pc:sldChg chg="addSp delSp modSp mod">
        <pc:chgData name="Jeffrey Powell" userId="031405fda6d6b08b" providerId="LiveId" clId="{763F9720-4951-45D3-A79A-EC52B58D050F}" dt="2024-03-15T03:32:11.443" v="1" actId="478"/>
        <pc:sldMkLst>
          <pc:docMk/>
          <pc:sldMk cId="1348521533" sldId="369"/>
        </pc:sldMkLst>
        <pc:spChg chg="del">
          <ac:chgData name="Jeffrey Powell" userId="031405fda6d6b08b" providerId="LiveId" clId="{763F9720-4951-45D3-A79A-EC52B58D050F}" dt="2024-03-15T03:31:55.469" v="0" actId="478"/>
          <ac:spMkLst>
            <pc:docMk/>
            <pc:sldMk cId="1348521533" sldId="369"/>
            <ac:spMk id="2" creationId="{7EEC9604-5D6C-4DD9-BB25-16EBB5B997A4}"/>
          </ac:spMkLst>
        </pc:spChg>
        <pc:spChg chg="add del mod">
          <ac:chgData name="Jeffrey Powell" userId="031405fda6d6b08b" providerId="LiveId" clId="{763F9720-4951-45D3-A79A-EC52B58D050F}" dt="2024-03-15T03:32:11.443" v="1" actId="478"/>
          <ac:spMkLst>
            <pc:docMk/>
            <pc:sldMk cId="1348521533" sldId="369"/>
            <ac:spMk id="5" creationId="{607C4E84-3186-FF47-9F9C-12D8951D83A2}"/>
          </ac:spMkLst>
        </pc:spChg>
      </pc:sldChg>
      <pc:sldChg chg="del">
        <pc:chgData name="Jeffrey Powell" userId="031405fda6d6b08b" providerId="LiveId" clId="{763F9720-4951-45D3-A79A-EC52B58D050F}" dt="2024-03-15T03:32:16.823" v="2" actId="47"/>
        <pc:sldMkLst>
          <pc:docMk/>
          <pc:sldMk cId="3394044764" sldId="825"/>
        </pc:sldMkLst>
      </pc:sldChg>
      <pc:sldChg chg="del">
        <pc:chgData name="Jeffrey Powell" userId="031405fda6d6b08b" providerId="LiveId" clId="{763F9720-4951-45D3-A79A-EC52B58D050F}" dt="2024-03-15T03:32:19.057" v="3" actId="47"/>
        <pc:sldMkLst>
          <pc:docMk/>
          <pc:sldMk cId="3040642174" sldId="828"/>
        </pc:sldMkLst>
      </pc:sldChg>
      <pc:sldChg chg="del">
        <pc:chgData name="Jeffrey Powell" userId="031405fda6d6b08b" providerId="LiveId" clId="{763F9720-4951-45D3-A79A-EC52B58D050F}" dt="2024-03-15T03:32:29.635" v="7" actId="47"/>
        <pc:sldMkLst>
          <pc:docMk/>
          <pc:sldMk cId="783293006" sldId="829"/>
        </pc:sldMkLst>
      </pc:sldChg>
      <pc:sldChg chg="del">
        <pc:chgData name="Jeffrey Powell" userId="031405fda6d6b08b" providerId="LiveId" clId="{763F9720-4951-45D3-A79A-EC52B58D050F}" dt="2024-03-15T03:32:28.557" v="6" actId="47"/>
        <pc:sldMkLst>
          <pc:docMk/>
          <pc:sldMk cId="840057321" sldId="830"/>
        </pc:sldMkLst>
      </pc:sldChg>
      <pc:sldChg chg="del">
        <pc:chgData name="Jeffrey Powell" userId="031405fda6d6b08b" providerId="LiveId" clId="{763F9720-4951-45D3-A79A-EC52B58D050F}" dt="2024-03-15T03:33:29.866" v="13" actId="47"/>
        <pc:sldMkLst>
          <pc:docMk/>
          <pc:sldMk cId="4166323320" sldId="848"/>
        </pc:sldMkLst>
      </pc:sldChg>
      <pc:sldChg chg="del">
        <pc:chgData name="Jeffrey Powell" userId="031405fda6d6b08b" providerId="LiveId" clId="{763F9720-4951-45D3-A79A-EC52B58D050F}" dt="2024-03-15T03:33:33.257" v="14" actId="47"/>
        <pc:sldMkLst>
          <pc:docMk/>
          <pc:sldMk cId="3580390644" sldId="849"/>
        </pc:sldMkLst>
      </pc:sldChg>
      <pc:sldChg chg="del">
        <pc:chgData name="Jeffrey Powell" userId="031405fda6d6b08b" providerId="LiveId" clId="{763F9720-4951-45D3-A79A-EC52B58D050F}" dt="2024-03-15T03:32:30.713" v="8" actId="47"/>
        <pc:sldMkLst>
          <pc:docMk/>
          <pc:sldMk cId="1850091773" sldId="860"/>
        </pc:sldMkLst>
      </pc:sldChg>
      <pc:sldChg chg="del">
        <pc:chgData name="Jeffrey Powell" userId="031405fda6d6b08b" providerId="LiveId" clId="{763F9720-4951-45D3-A79A-EC52B58D050F}" dt="2024-03-15T03:32:36.353" v="12" actId="47"/>
        <pc:sldMkLst>
          <pc:docMk/>
          <pc:sldMk cId="966011113" sldId="861"/>
        </pc:sldMkLst>
      </pc:sldChg>
      <pc:sldChg chg="del">
        <pc:chgData name="Jeffrey Powell" userId="031405fda6d6b08b" providerId="LiveId" clId="{763F9720-4951-45D3-A79A-EC52B58D050F}" dt="2024-03-15T03:32:20.229" v="4" actId="47"/>
        <pc:sldMkLst>
          <pc:docMk/>
          <pc:sldMk cId="312957748" sldId="867"/>
        </pc:sldMkLst>
      </pc:sldChg>
      <pc:sldChg chg="del">
        <pc:chgData name="Jeffrey Powell" userId="031405fda6d6b08b" providerId="LiveId" clId="{763F9720-4951-45D3-A79A-EC52B58D050F}" dt="2024-03-15T03:32:20.963" v="5" actId="47"/>
        <pc:sldMkLst>
          <pc:docMk/>
          <pc:sldMk cId="256068491" sldId="877"/>
        </pc:sldMkLst>
      </pc:sldChg>
      <pc:sldMasterChg chg="del delSldLayout">
        <pc:chgData name="Jeffrey Powell" userId="031405fda6d6b08b" providerId="LiveId" clId="{763F9720-4951-45D3-A79A-EC52B58D050F}" dt="2024-03-15T03:32:35.572" v="11" actId="47"/>
        <pc:sldMasterMkLst>
          <pc:docMk/>
          <pc:sldMasterMk cId="0" sldId="2147483846"/>
        </pc:sldMasterMkLst>
        <pc:sldLayoutChg chg="del">
          <pc:chgData name="Jeffrey Powell" userId="031405fda6d6b08b" providerId="LiveId" clId="{763F9720-4951-45D3-A79A-EC52B58D050F}" dt="2024-03-15T03:32:35.572" v="11" actId="47"/>
          <pc:sldLayoutMkLst>
            <pc:docMk/>
            <pc:sldMasterMk cId="0" sldId="2147483846"/>
            <pc:sldLayoutMk cId="2150243261" sldId="2147483816"/>
          </pc:sldLayoutMkLst>
        </pc:sldLayoutChg>
        <pc:sldLayoutChg chg="del">
          <pc:chgData name="Jeffrey Powell" userId="031405fda6d6b08b" providerId="LiveId" clId="{763F9720-4951-45D3-A79A-EC52B58D050F}" dt="2024-03-15T03:32:35.572" v="11" actId="47"/>
          <pc:sldLayoutMkLst>
            <pc:docMk/>
            <pc:sldMasterMk cId="0" sldId="2147483846"/>
            <pc:sldLayoutMk cId="2843996817" sldId="2147483829"/>
          </pc:sldLayoutMkLst>
        </pc:sldLayoutChg>
      </pc:sldMasterChg>
    </pc:docChg>
  </pc:docChgLst>
  <pc:docChgLst>
    <pc:chgData name="Jeffrey Powell" userId="031405fda6d6b08b" providerId="LiveId" clId="{5207A5DD-F440-4EA7-B309-630CFBA3793A}"/>
    <pc:docChg chg="modSld modNotesMaster modHandout">
      <pc:chgData name="Jeffrey Powell" userId="031405fda6d6b08b" providerId="LiveId" clId="{5207A5DD-F440-4EA7-B309-630CFBA3793A}" dt="2024-03-19T14:30:46.973" v="192"/>
      <pc:docMkLst>
        <pc:docMk/>
      </pc:docMkLst>
      <pc:sldChg chg="addSp modSp">
        <pc:chgData name="Jeffrey Powell" userId="031405fda6d6b08b" providerId="LiveId" clId="{5207A5DD-F440-4EA7-B309-630CFBA3793A}" dt="2024-03-19T14:28:34.559" v="190" actId="14861"/>
        <pc:sldMkLst>
          <pc:docMk/>
          <pc:sldMk cId="670132635" sldId="876"/>
        </pc:sldMkLst>
        <pc:picChg chg="add mod">
          <ac:chgData name="Jeffrey Powell" userId="031405fda6d6b08b" providerId="LiveId" clId="{5207A5DD-F440-4EA7-B309-630CFBA3793A}" dt="2024-03-19T14:27:34.063" v="0"/>
          <ac:picMkLst>
            <pc:docMk/>
            <pc:sldMk cId="670132635" sldId="876"/>
            <ac:picMk id="5" creationId="{1F254044-84FF-FEE3-F735-6798F2093BF2}"/>
          </ac:picMkLst>
        </pc:picChg>
        <pc:picChg chg="add mod">
          <ac:chgData name="Jeffrey Powell" userId="031405fda6d6b08b" providerId="LiveId" clId="{5207A5DD-F440-4EA7-B309-630CFBA3793A}" dt="2024-03-19T14:28:34.559" v="190" actId="14861"/>
          <ac:picMkLst>
            <pc:docMk/>
            <pc:sldMk cId="670132635" sldId="876"/>
            <ac:picMk id="7" creationId="{61FBD649-04C3-9209-B482-781D8E6FF0C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0D38392C-5B1B-4091-92F5-0AF516E230C0}" type="datetimeFigureOut">
              <a:rPr lang="en-US"/>
              <a:pPr>
                <a:defRPr/>
              </a:pPr>
              <a:t>3/19/2024</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26BD201C-12E2-4DBB-9A5B-6B389EAEBA6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FAC896CC-00FF-4966-96CE-D3E3C41D982D}" type="datetimeFigureOut">
              <a:rPr lang="en-US"/>
              <a:pPr>
                <a:defRPr/>
              </a:pPr>
              <a:t>3/19/2024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6"/>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8B4E09B2-6408-441F-BB3F-D03E0D1A73E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779797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NFHS playing rules are written to encourage sportsmanship. Participation in these programs should promote</a:t>
            </a:r>
            <a:r>
              <a:rPr lang="en-US" sz="1200" i="1" dirty="0">
                <a:effectLst/>
                <a:latin typeface="+mn-lt"/>
                <a:ea typeface="Calibri" panose="020F0502020204030204" pitchFamily="34" charset="0"/>
                <a:cs typeface="Times New Roman" panose="02020603050405020304" pitchFamily="18" charset="0"/>
              </a:rPr>
              <a:t> </a:t>
            </a:r>
            <a:r>
              <a:rPr lang="en-US" sz="1200" b="1" i="1" dirty="0">
                <a:solidFill>
                  <a:srgbClr val="C00000"/>
                </a:solidFill>
                <a:effectLst/>
                <a:latin typeface="+mn-lt"/>
                <a:ea typeface="Calibri" panose="020F0502020204030204" pitchFamily="34" charset="0"/>
                <a:cs typeface="Times New Roman" panose="02020603050405020304" pitchFamily="18" charset="0"/>
              </a:rPr>
              <a:t>respect</a:t>
            </a:r>
            <a:r>
              <a:rPr lang="en-US" sz="1200" dirty="0">
                <a:effectLst/>
                <a:latin typeface="+mn-lt"/>
                <a:ea typeface="Calibri" panose="020F0502020204030204" pitchFamily="34" charset="0"/>
                <a:cs typeface="Times New Roman" panose="02020603050405020304" pitchFamily="18" charset="0"/>
              </a:rPr>
              <a:t>, </a:t>
            </a:r>
            <a:r>
              <a:rPr lang="en-US" sz="1200" b="1" i="1" dirty="0">
                <a:solidFill>
                  <a:srgbClr val="C00000"/>
                </a:solidFill>
                <a:effectLst/>
                <a:latin typeface="+mn-lt"/>
                <a:ea typeface="Calibri" panose="020F0502020204030204" pitchFamily="34" charset="0"/>
                <a:cs typeface="Times New Roman" panose="02020603050405020304" pitchFamily="18" charset="0"/>
              </a:rPr>
              <a:t>integrity</a:t>
            </a:r>
            <a:r>
              <a:rPr lang="en-US" sz="1200" dirty="0">
                <a:effectLst/>
                <a:latin typeface="+mn-lt"/>
                <a:ea typeface="Calibri" panose="020F0502020204030204" pitchFamily="34" charset="0"/>
                <a:cs typeface="Times New Roman" panose="02020603050405020304" pitchFamily="18" charset="0"/>
              </a:rPr>
              <a:t> and </a:t>
            </a:r>
            <a:r>
              <a:rPr lang="en-US" sz="1200" b="1" i="1" dirty="0">
                <a:solidFill>
                  <a:srgbClr val="C00000"/>
                </a:solidFill>
                <a:effectLst/>
                <a:latin typeface="+mn-lt"/>
                <a:ea typeface="Calibri" panose="020F0502020204030204" pitchFamily="34" charset="0"/>
                <a:cs typeface="Times New Roman" panose="02020603050405020304" pitchFamily="18" charset="0"/>
              </a:rPr>
              <a:t>sportsmanship</a:t>
            </a:r>
            <a:r>
              <a:rPr lang="en-US" sz="1200" dirty="0">
                <a:effectLst/>
                <a:latin typeface="+mn-lt"/>
                <a:ea typeface="Calibri" panose="020F0502020204030204" pitchFamily="34" charset="0"/>
                <a:cs typeface="Times New Roman" panose="02020603050405020304" pitchFamily="18" charset="0"/>
              </a:rPr>
              <a:t>. However, for these ideals to occur, everyone involved in these programs must be doing their part. </a:t>
            </a:r>
          </a:p>
          <a:p>
            <a:pPr marL="285750" indent="-285750">
              <a:buFont typeface="Arial" panose="020B0604020202020204" pitchFamily="34" charset="0"/>
              <a:buChar char="•"/>
            </a:pPr>
            <a:endParaRPr lang="en-US" sz="1200" dirty="0">
              <a:effectLst/>
              <a:latin typeface="+mn-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Sportsmanship, or good sporting behavior, is about </a:t>
            </a:r>
            <a:r>
              <a:rPr lang="en-US" sz="1200" b="1" i="1" dirty="0">
                <a:solidFill>
                  <a:srgbClr val="C00000"/>
                </a:solidFill>
                <a:effectLst/>
                <a:latin typeface="+mn-lt"/>
                <a:ea typeface="Calibri" panose="020F0502020204030204" pitchFamily="34" charset="0"/>
                <a:cs typeface="Times New Roman" panose="02020603050405020304" pitchFamily="18" charset="0"/>
              </a:rPr>
              <a:t>treating one another with respect </a:t>
            </a:r>
            <a:r>
              <a:rPr lang="en-US" sz="1200" dirty="0">
                <a:effectLst/>
                <a:latin typeface="+mn-lt"/>
                <a:ea typeface="Calibri" panose="020F0502020204030204" pitchFamily="34" charset="0"/>
                <a:cs typeface="Times New Roman" panose="02020603050405020304" pitchFamily="18" charset="0"/>
              </a:rPr>
              <a:t>and exhibiting appropriate behavior. It is about </a:t>
            </a:r>
            <a:r>
              <a:rPr lang="en-US" sz="1200" b="1" i="1" dirty="0">
                <a:solidFill>
                  <a:srgbClr val="C00000"/>
                </a:solidFill>
                <a:effectLst/>
                <a:latin typeface="+mn-lt"/>
                <a:ea typeface="Calibri" panose="020F0502020204030204" pitchFamily="34" charset="0"/>
                <a:cs typeface="Times New Roman" panose="02020603050405020304" pitchFamily="18" charset="0"/>
              </a:rPr>
              <a:t>being fair</a:t>
            </a:r>
            <a:r>
              <a:rPr lang="en-US" sz="1200" dirty="0">
                <a:effectLst/>
                <a:latin typeface="+mn-lt"/>
                <a:ea typeface="Calibri" panose="020F0502020204030204" pitchFamily="34" charset="0"/>
                <a:cs typeface="Times New Roman" panose="02020603050405020304" pitchFamily="18" charset="0"/>
              </a:rPr>
              <a:t>, </a:t>
            </a:r>
            <a:r>
              <a:rPr lang="en-US" sz="1200" b="1" i="1" dirty="0">
                <a:solidFill>
                  <a:srgbClr val="C00000"/>
                </a:solidFill>
                <a:effectLst/>
                <a:latin typeface="+mn-lt"/>
                <a:ea typeface="Calibri" panose="020F0502020204030204" pitchFamily="34" charset="0"/>
                <a:cs typeface="Times New Roman" panose="02020603050405020304" pitchFamily="18" charset="0"/>
              </a:rPr>
              <a:t>honest</a:t>
            </a:r>
            <a:r>
              <a:rPr lang="en-US" sz="1200" dirty="0">
                <a:effectLst/>
                <a:latin typeface="+mn-lt"/>
                <a:ea typeface="Calibri" panose="020F0502020204030204" pitchFamily="34" charset="0"/>
                <a:cs typeface="Times New Roman" panose="02020603050405020304" pitchFamily="18" charset="0"/>
              </a:rPr>
              <a:t> and </a:t>
            </a:r>
            <a:r>
              <a:rPr lang="en-US" sz="1200" b="1" i="1" dirty="0">
                <a:solidFill>
                  <a:srgbClr val="C00000"/>
                </a:solidFill>
                <a:effectLst/>
                <a:latin typeface="+mn-lt"/>
                <a:ea typeface="Calibri" panose="020F0502020204030204" pitchFamily="34" charset="0"/>
                <a:cs typeface="Times New Roman" panose="02020603050405020304" pitchFamily="18" charset="0"/>
              </a:rPr>
              <a:t>caring</a:t>
            </a:r>
            <a:r>
              <a:rPr lang="en-US" sz="1200" dirty="0">
                <a:effectLst/>
                <a:latin typeface="+mn-lt"/>
                <a:ea typeface="Calibri" panose="020F0502020204030204" pitchFamily="34" charset="0"/>
                <a:cs typeface="Times New Roman" panose="02020603050405020304" pitchFamily="18" charset="0"/>
              </a:rPr>
              <a:t>. When these types of appropriate behavior occur, competitive play is more enjoyable for everyone. </a:t>
            </a:r>
            <a:endParaRPr lang="en-US" dirty="0">
              <a:latin typeface="+mn-l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607280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34</a:t>
            </a:fld>
            <a:endParaRPr lang="en-US"/>
          </a:p>
        </p:txBody>
      </p:sp>
    </p:spTree>
    <p:extLst>
      <p:ext uri="{BB962C8B-B14F-4D97-AF65-F5344CB8AC3E}">
        <p14:creationId xmlns:p14="http://schemas.microsoft.com/office/powerpoint/2010/main" val="4240347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37</a:t>
            </a:fld>
            <a:endParaRPr lang="en-US"/>
          </a:p>
        </p:txBody>
      </p:sp>
    </p:spTree>
    <p:extLst>
      <p:ext uri="{BB962C8B-B14F-4D97-AF65-F5344CB8AC3E}">
        <p14:creationId xmlns:p14="http://schemas.microsoft.com/office/powerpoint/2010/main" val="4124101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NFHS playing rules are written to encourage sportsmanship. Participation in these programs should promote</a:t>
            </a:r>
            <a:r>
              <a:rPr lang="en-US" sz="1200" i="1" dirty="0">
                <a:effectLst/>
                <a:latin typeface="+mn-lt"/>
                <a:ea typeface="Calibri" panose="020F0502020204030204" pitchFamily="34" charset="0"/>
                <a:cs typeface="Times New Roman" panose="02020603050405020304" pitchFamily="18" charset="0"/>
              </a:rPr>
              <a:t> </a:t>
            </a:r>
            <a:r>
              <a:rPr lang="en-US" sz="1200" b="1" i="1" dirty="0">
                <a:solidFill>
                  <a:srgbClr val="C00000"/>
                </a:solidFill>
                <a:effectLst/>
                <a:latin typeface="+mn-lt"/>
                <a:ea typeface="Calibri" panose="020F0502020204030204" pitchFamily="34" charset="0"/>
                <a:cs typeface="Times New Roman" panose="02020603050405020304" pitchFamily="18" charset="0"/>
              </a:rPr>
              <a:t>respect</a:t>
            </a:r>
            <a:r>
              <a:rPr lang="en-US" sz="1200" dirty="0">
                <a:effectLst/>
                <a:latin typeface="+mn-lt"/>
                <a:ea typeface="Calibri" panose="020F0502020204030204" pitchFamily="34" charset="0"/>
                <a:cs typeface="Times New Roman" panose="02020603050405020304" pitchFamily="18" charset="0"/>
              </a:rPr>
              <a:t>, </a:t>
            </a:r>
            <a:r>
              <a:rPr lang="en-US" sz="1200" b="1" i="1" dirty="0">
                <a:solidFill>
                  <a:srgbClr val="C00000"/>
                </a:solidFill>
                <a:effectLst/>
                <a:latin typeface="+mn-lt"/>
                <a:ea typeface="Calibri" panose="020F0502020204030204" pitchFamily="34" charset="0"/>
                <a:cs typeface="Times New Roman" panose="02020603050405020304" pitchFamily="18" charset="0"/>
              </a:rPr>
              <a:t>integrity</a:t>
            </a:r>
            <a:r>
              <a:rPr lang="en-US" sz="1200" dirty="0">
                <a:effectLst/>
                <a:latin typeface="+mn-lt"/>
                <a:ea typeface="Calibri" panose="020F0502020204030204" pitchFamily="34" charset="0"/>
                <a:cs typeface="Times New Roman" panose="02020603050405020304" pitchFamily="18" charset="0"/>
              </a:rPr>
              <a:t> and </a:t>
            </a:r>
            <a:r>
              <a:rPr lang="en-US" sz="1200" b="1" i="1" dirty="0">
                <a:solidFill>
                  <a:srgbClr val="C00000"/>
                </a:solidFill>
                <a:effectLst/>
                <a:latin typeface="+mn-lt"/>
                <a:ea typeface="Calibri" panose="020F0502020204030204" pitchFamily="34" charset="0"/>
                <a:cs typeface="Times New Roman" panose="02020603050405020304" pitchFamily="18" charset="0"/>
              </a:rPr>
              <a:t>sportsmanship</a:t>
            </a:r>
            <a:r>
              <a:rPr lang="en-US" sz="1200" dirty="0">
                <a:effectLst/>
                <a:latin typeface="+mn-lt"/>
                <a:ea typeface="Calibri" panose="020F0502020204030204" pitchFamily="34" charset="0"/>
                <a:cs typeface="Times New Roman" panose="02020603050405020304" pitchFamily="18" charset="0"/>
              </a:rPr>
              <a:t>. However, for these ideals to occur, everyone involved in these programs must be doing their part. </a:t>
            </a:r>
          </a:p>
          <a:p>
            <a:pPr marL="285750" indent="-285750">
              <a:buFont typeface="Arial" panose="020B0604020202020204" pitchFamily="34" charset="0"/>
              <a:buChar char="•"/>
            </a:pPr>
            <a:endParaRPr lang="en-US" sz="1200" dirty="0">
              <a:effectLst/>
              <a:latin typeface="+mn-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Sportsmanship, or good sporting behavior, is about </a:t>
            </a:r>
            <a:r>
              <a:rPr lang="en-US" sz="1200" b="1" i="1" dirty="0">
                <a:solidFill>
                  <a:srgbClr val="C00000"/>
                </a:solidFill>
                <a:effectLst/>
                <a:latin typeface="+mn-lt"/>
                <a:ea typeface="Calibri" panose="020F0502020204030204" pitchFamily="34" charset="0"/>
                <a:cs typeface="Times New Roman" panose="02020603050405020304" pitchFamily="18" charset="0"/>
              </a:rPr>
              <a:t>treating one another with respect </a:t>
            </a:r>
            <a:r>
              <a:rPr lang="en-US" sz="1200" dirty="0">
                <a:effectLst/>
                <a:latin typeface="+mn-lt"/>
                <a:ea typeface="Calibri" panose="020F0502020204030204" pitchFamily="34" charset="0"/>
                <a:cs typeface="Times New Roman" panose="02020603050405020304" pitchFamily="18" charset="0"/>
              </a:rPr>
              <a:t>and exhibiting appropriate behavior. It is about </a:t>
            </a:r>
            <a:r>
              <a:rPr lang="en-US" sz="1200" b="1" i="1" dirty="0">
                <a:solidFill>
                  <a:srgbClr val="C00000"/>
                </a:solidFill>
                <a:effectLst/>
                <a:latin typeface="+mn-lt"/>
                <a:ea typeface="Calibri" panose="020F0502020204030204" pitchFamily="34" charset="0"/>
                <a:cs typeface="Times New Roman" panose="02020603050405020304" pitchFamily="18" charset="0"/>
              </a:rPr>
              <a:t>being fair</a:t>
            </a:r>
            <a:r>
              <a:rPr lang="en-US" sz="1200" dirty="0">
                <a:effectLst/>
                <a:latin typeface="+mn-lt"/>
                <a:ea typeface="Calibri" panose="020F0502020204030204" pitchFamily="34" charset="0"/>
                <a:cs typeface="Times New Roman" panose="02020603050405020304" pitchFamily="18" charset="0"/>
              </a:rPr>
              <a:t>, </a:t>
            </a:r>
            <a:r>
              <a:rPr lang="en-US" sz="1200" b="1" i="1" dirty="0">
                <a:solidFill>
                  <a:srgbClr val="C00000"/>
                </a:solidFill>
                <a:effectLst/>
                <a:latin typeface="+mn-lt"/>
                <a:ea typeface="Calibri" panose="020F0502020204030204" pitchFamily="34" charset="0"/>
                <a:cs typeface="Times New Roman" panose="02020603050405020304" pitchFamily="18" charset="0"/>
              </a:rPr>
              <a:t>honest</a:t>
            </a:r>
            <a:r>
              <a:rPr lang="en-US" sz="1200" dirty="0">
                <a:effectLst/>
                <a:latin typeface="+mn-lt"/>
                <a:ea typeface="Calibri" panose="020F0502020204030204" pitchFamily="34" charset="0"/>
                <a:cs typeface="Times New Roman" panose="02020603050405020304" pitchFamily="18" charset="0"/>
              </a:rPr>
              <a:t> and </a:t>
            </a:r>
            <a:r>
              <a:rPr lang="en-US" sz="1200" b="1" i="1" dirty="0">
                <a:solidFill>
                  <a:srgbClr val="C00000"/>
                </a:solidFill>
                <a:effectLst/>
                <a:latin typeface="+mn-lt"/>
                <a:ea typeface="Calibri" panose="020F0502020204030204" pitchFamily="34" charset="0"/>
                <a:cs typeface="Times New Roman" panose="02020603050405020304" pitchFamily="18" charset="0"/>
              </a:rPr>
              <a:t>caring</a:t>
            </a:r>
            <a:r>
              <a:rPr lang="en-US" sz="1200" dirty="0">
                <a:effectLst/>
                <a:latin typeface="+mn-lt"/>
                <a:ea typeface="Calibri" panose="020F0502020204030204" pitchFamily="34" charset="0"/>
                <a:cs typeface="Times New Roman" panose="02020603050405020304" pitchFamily="18" charset="0"/>
              </a:rPr>
              <a:t>. When these types of appropriate behavior occur, competitive play is more enjoyable for everyone. </a:t>
            </a:r>
            <a:endParaRPr lang="en-US" dirty="0">
              <a:latin typeface="+mn-l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665834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NFHS playing rules are written to encourage sportsmanship. Participation in these programs should promote</a:t>
            </a:r>
            <a:r>
              <a:rPr lang="en-US" sz="1200" i="1" dirty="0">
                <a:effectLst/>
                <a:latin typeface="+mn-lt"/>
                <a:ea typeface="Calibri" panose="020F0502020204030204" pitchFamily="34" charset="0"/>
                <a:cs typeface="Times New Roman" panose="02020603050405020304" pitchFamily="18" charset="0"/>
              </a:rPr>
              <a:t> </a:t>
            </a:r>
            <a:r>
              <a:rPr lang="en-US" sz="1200" b="1" i="1" dirty="0">
                <a:solidFill>
                  <a:srgbClr val="C00000"/>
                </a:solidFill>
                <a:effectLst/>
                <a:latin typeface="+mn-lt"/>
                <a:ea typeface="Calibri" panose="020F0502020204030204" pitchFamily="34" charset="0"/>
                <a:cs typeface="Times New Roman" panose="02020603050405020304" pitchFamily="18" charset="0"/>
              </a:rPr>
              <a:t>respect</a:t>
            </a:r>
            <a:r>
              <a:rPr lang="en-US" sz="1200" dirty="0">
                <a:effectLst/>
                <a:latin typeface="+mn-lt"/>
                <a:ea typeface="Calibri" panose="020F0502020204030204" pitchFamily="34" charset="0"/>
                <a:cs typeface="Times New Roman" panose="02020603050405020304" pitchFamily="18" charset="0"/>
              </a:rPr>
              <a:t>, </a:t>
            </a:r>
            <a:r>
              <a:rPr lang="en-US" sz="1200" b="1" i="1" dirty="0">
                <a:solidFill>
                  <a:srgbClr val="C00000"/>
                </a:solidFill>
                <a:effectLst/>
                <a:latin typeface="+mn-lt"/>
                <a:ea typeface="Calibri" panose="020F0502020204030204" pitchFamily="34" charset="0"/>
                <a:cs typeface="Times New Roman" panose="02020603050405020304" pitchFamily="18" charset="0"/>
              </a:rPr>
              <a:t>integrity</a:t>
            </a:r>
            <a:r>
              <a:rPr lang="en-US" sz="1200" dirty="0">
                <a:effectLst/>
                <a:latin typeface="+mn-lt"/>
                <a:ea typeface="Calibri" panose="020F0502020204030204" pitchFamily="34" charset="0"/>
                <a:cs typeface="Times New Roman" panose="02020603050405020304" pitchFamily="18" charset="0"/>
              </a:rPr>
              <a:t> and </a:t>
            </a:r>
            <a:r>
              <a:rPr lang="en-US" sz="1200" b="1" i="1" dirty="0">
                <a:solidFill>
                  <a:srgbClr val="C00000"/>
                </a:solidFill>
                <a:effectLst/>
                <a:latin typeface="+mn-lt"/>
                <a:ea typeface="Calibri" panose="020F0502020204030204" pitchFamily="34" charset="0"/>
                <a:cs typeface="Times New Roman" panose="02020603050405020304" pitchFamily="18" charset="0"/>
              </a:rPr>
              <a:t>sportsmanship</a:t>
            </a:r>
            <a:r>
              <a:rPr lang="en-US" sz="1200" dirty="0">
                <a:effectLst/>
                <a:latin typeface="+mn-lt"/>
                <a:ea typeface="Calibri" panose="020F0502020204030204" pitchFamily="34" charset="0"/>
                <a:cs typeface="Times New Roman" panose="02020603050405020304" pitchFamily="18" charset="0"/>
              </a:rPr>
              <a:t>. However, for these ideals to occur, everyone involved in these programs must be doing their part. </a:t>
            </a:r>
          </a:p>
          <a:p>
            <a:pPr marL="285750" indent="-285750">
              <a:buFont typeface="Arial" panose="020B0604020202020204" pitchFamily="34" charset="0"/>
              <a:buChar char="•"/>
            </a:pPr>
            <a:endParaRPr lang="en-US" sz="1200" dirty="0">
              <a:effectLst/>
              <a:latin typeface="+mn-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Sportsmanship, or good sporting behavior, is about </a:t>
            </a:r>
            <a:r>
              <a:rPr lang="en-US" sz="1200" b="1" i="1" dirty="0">
                <a:solidFill>
                  <a:srgbClr val="C00000"/>
                </a:solidFill>
                <a:effectLst/>
                <a:latin typeface="+mn-lt"/>
                <a:ea typeface="Calibri" panose="020F0502020204030204" pitchFamily="34" charset="0"/>
                <a:cs typeface="Times New Roman" panose="02020603050405020304" pitchFamily="18" charset="0"/>
              </a:rPr>
              <a:t>treating one another with respect </a:t>
            </a:r>
            <a:r>
              <a:rPr lang="en-US" sz="1200" dirty="0">
                <a:effectLst/>
                <a:latin typeface="+mn-lt"/>
                <a:ea typeface="Calibri" panose="020F0502020204030204" pitchFamily="34" charset="0"/>
                <a:cs typeface="Times New Roman" panose="02020603050405020304" pitchFamily="18" charset="0"/>
              </a:rPr>
              <a:t>and exhibiting appropriate behavior. It is about </a:t>
            </a:r>
            <a:r>
              <a:rPr lang="en-US" sz="1200" b="1" i="1" dirty="0">
                <a:solidFill>
                  <a:srgbClr val="C00000"/>
                </a:solidFill>
                <a:effectLst/>
                <a:latin typeface="+mn-lt"/>
                <a:ea typeface="Calibri" panose="020F0502020204030204" pitchFamily="34" charset="0"/>
                <a:cs typeface="Times New Roman" panose="02020603050405020304" pitchFamily="18" charset="0"/>
              </a:rPr>
              <a:t>being fair</a:t>
            </a:r>
            <a:r>
              <a:rPr lang="en-US" sz="1200" dirty="0">
                <a:effectLst/>
                <a:latin typeface="+mn-lt"/>
                <a:ea typeface="Calibri" panose="020F0502020204030204" pitchFamily="34" charset="0"/>
                <a:cs typeface="Times New Roman" panose="02020603050405020304" pitchFamily="18" charset="0"/>
              </a:rPr>
              <a:t>, </a:t>
            </a:r>
            <a:r>
              <a:rPr lang="en-US" sz="1200" b="1" i="1" dirty="0">
                <a:solidFill>
                  <a:srgbClr val="C00000"/>
                </a:solidFill>
                <a:effectLst/>
                <a:latin typeface="+mn-lt"/>
                <a:ea typeface="Calibri" panose="020F0502020204030204" pitchFamily="34" charset="0"/>
                <a:cs typeface="Times New Roman" panose="02020603050405020304" pitchFamily="18" charset="0"/>
              </a:rPr>
              <a:t>honest</a:t>
            </a:r>
            <a:r>
              <a:rPr lang="en-US" sz="1200" dirty="0">
                <a:effectLst/>
                <a:latin typeface="+mn-lt"/>
                <a:ea typeface="Calibri" panose="020F0502020204030204" pitchFamily="34" charset="0"/>
                <a:cs typeface="Times New Roman" panose="02020603050405020304" pitchFamily="18" charset="0"/>
              </a:rPr>
              <a:t> and </a:t>
            </a:r>
            <a:r>
              <a:rPr lang="en-US" sz="1200" b="1" i="1" dirty="0">
                <a:solidFill>
                  <a:srgbClr val="C00000"/>
                </a:solidFill>
                <a:effectLst/>
                <a:latin typeface="+mn-lt"/>
                <a:ea typeface="Calibri" panose="020F0502020204030204" pitchFamily="34" charset="0"/>
                <a:cs typeface="Times New Roman" panose="02020603050405020304" pitchFamily="18" charset="0"/>
              </a:rPr>
              <a:t>caring</a:t>
            </a:r>
            <a:r>
              <a:rPr lang="en-US" sz="1200" dirty="0">
                <a:effectLst/>
                <a:latin typeface="+mn-lt"/>
                <a:ea typeface="Calibri" panose="020F0502020204030204" pitchFamily="34" charset="0"/>
                <a:cs typeface="Times New Roman" panose="02020603050405020304" pitchFamily="18" charset="0"/>
              </a:rPr>
              <a:t>. When these types of appropriate behavior occur, competitive play is more enjoyable for everyone. </a:t>
            </a:r>
            <a:endParaRPr lang="en-US" dirty="0">
              <a:latin typeface="+mn-l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270940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NFHS playing rules are written to encourage sportsmanship. Participation in these programs should promote</a:t>
            </a:r>
            <a:r>
              <a:rPr lang="en-US" sz="1200" i="1" dirty="0">
                <a:effectLst/>
                <a:latin typeface="+mn-lt"/>
                <a:ea typeface="Calibri" panose="020F0502020204030204" pitchFamily="34" charset="0"/>
                <a:cs typeface="Times New Roman" panose="02020603050405020304" pitchFamily="18" charset="0"/>
              </a:rPr>
              <a:t> </a:t>
            </a:r>
            <a:r>
              <a:rPr lang="en-US" sz="1200" b="1" i="1" dirty="0">
                <a:solidFill>
                  <a:srgbClr val="C00000"/>
                </a:solidFill>
                <a:effectLst/>
                <a:latin typeface="+mn-lt"/>
                <a:ea typeface="Calibri" panose="020F0502020204030204" pitchFamily="34" charset="0"/>
                <a:cs typeface="Times New Roman" panose="02020603050405020304" pitchFamily="18" charset="0"/>
              </a:rPr>
              <a:t>respect</a:t>
            </a:r>
            <a:r>
              <a:rPr lang="en-US" sz="1200" dirty="0">
                <a:effectLst/>
                <a:latin typeface="+mn-lt"/>
                <a:ea typeface="Calibri" panose="020F0502020204030204" pitchFamily="34" charset="0"/>
                <a:cs typeface="Times New Roman" panose="02020603050405020304" pitchFamily="18" charset="0"/>
              </a:rPr>
              <a:t>, </a:t>
            </a:r>
            <a:r>
              <a:rPr lang="en-US" sz="1200" b="1" i="1" dirty="0">
                <a:solidFill>
                  <a:srgbClr val="C00000"/>
                </a:solidFill>
                <a:effectLst/>
                <a:latin typeface="+mn-lt"/>
                <a:ea typeface="Calibri" panose="020F0502020204030204" pitchFamily="34" charset="0"/>
                <a:cs typeface="Times New Roman" panose="02020603050405020304" pitchFamily="18" charset="0"/>
              </a:rPr>
              <a:t>integrity</a:t>
            </a:r>
            <a:r>
              <a:rPr lang="en-US" sz="1200" dirty="0">
                <a:effectLst/>
                <a:latin typeface="+mn-lt"/>
                <a:ea typeface="Calibri" panose="020F0502020204030204" pitchFamily="34" charset="0"/>
                <a:cs typeface="Times New Roman" panose="02020603050405020304" pitchFamily="18" charset="0"/>
              </a:rPr>
              <a:t> and </a:t>
            </a:r>
            <a:r>
              <a:rPr lang="en-US" sz="1200" b="1" i="1" dirty="0">
                <a:solidFill>
                  <a:srgbClr val="C00000"/>
                </a:solidFill>
                <a:effectLst/>
                <a:latin typeface="+mn-lt"/>
                <a:ea typeface="Calibri" panose="020F0502020204030204" pitchFamily="34" charset="0"/>
                <a:cs typeface="Times New Roman" panose="02020603050405020304" pitchFamily="18" charset="0"/>
              </a:rPr>
              <a:t>sportsmanship</a:t>
            </a:r>
            <a:r>
              <a:rPr lang="en-US" sz="1200" dirty="0">
                <a:effectLst/>
                <a:latin typeface="+mn-lt"/>
                <a:ea typeface="Calibri" panose="020F0502020204030204" pitchFamily="34" charset="0"/>
                <a:cs typeface="Times New Roman" panose="02020603050405020304" pitchFamily="18" charset="0"/>
              </a:rPr>
              <a:t>. However, for these ideals to occur, everyone involved in these programs must be doing their part. </a:t>
            </a:r>
          </a:p>
          <a:p>
            <a:pPr marL="285750" indent="-285750">
              <a:buFont typeface="Arial" panose="020B0604020202020204" pitchFamily="34" charset="0"/>
              <a:buChar char="•"/>
            </a:pPr>
            <a:endParaRPr lang="en-US" sz="1200" dirty="0">
              <a:effectLst/>
              <a:latin typeface="+mn-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Sportsmanship, or good sporting behavior, is about </a:t>
            </a:r>
            <a:r>
              <a:rPr lang="en-US" sz="1200" b="1" i="1" dirty="0">
                <a:solidFill>
                  <a:srgbClr val="C00000"/>
                </a:solidFill>
                <a:effectLst/>
                <a:latin typeface="+mn-lt"/>
                <a:ea typeface="Calibri" panose="020F0502020204030204" pitchFamily="34" charset="0"/>
                <a:cs typeface="Times New Roman" panose="02020603050405020304" pitchFamily="18" charset="0"/>
              </a:rPr>
              <a:t>treating one another with respect </a:t>
            </a:r>
            <a:r>
              <a:rPr lang="en-US" sz="1200" dirty="0">
                <a:effectLst/>
                <a:latin typeface="+mn-lt"/>
                <a:ea typeface="Calibri" panose="020F0502020204030204" pitchFamily="34" charset="0"/>
                <a:cs typeface="Times New Roman" panose="02020603050405020304" pitchFamily="18" charset="0"/>
              </a:rPr>
              <a:t>and exhibiting appropriate behavior. It is about </a:t>
            </a:r>
            <a:r>
              <a:rPr lang="en-US" sz="1200" b="1" i="1" dirty="0">
                <a:solidFill>
                  <a:srgbClr val="C00000"/>
                </a:solidFill>
                <a:effectLst/>
                <a:latin typeface="+mn-lt"/>
                <a:ea typeface="Calibri" panose="020F0502020204030204" pitchFamily="34" charset="0"/>
                <a:cs typeface="Times New Roman" panose="02020603050405020304" pitchFamily="18" charset="0"/>
              </a:rPr>
              <a:t>being fair</a:t>
            </a:r>
            <a:r>
              <a:rPr lang="en-US" sz="1200" dirty="0">
                <a:effectLst/>
                <a:latin typeface="+mn-lt"/>
                <a:ea typeface="Calibri" panose="020F0502020204030204" pitchFamily="34" charset="0"/>
                <a:cs typeface="Times New Roman" panose="02020603050405020304" pitchFamily="18" charset="0"/>
              </a:rPr>
              <a:t>, </a:t>
            </a:r>
            <a:r>
              <a:rPr lang="en-US" sz="1200" b="1" i="1" dirty="0">
                <a:solidFill>
                  <a:srgbClr val="C00000"/>
                </a:solidFill>
                <a:effectLst/>
                <a:latin typeface="+mn-lt"/>
                <a:ea typeface="Calibri" panose="020F0502020204030204" pitchFamily="34" charset="0"/>
                <a:cs typeface="Times New Roman" panose="02020603050405020304" pitchFamily="18" charset="0"/>
              </a:rPr>
              <a:t>honest</a:t>
            </a:r>
            <a:r>
              <a:rPr lang="en-US" sz="1200" dirty="0">
                <a:effectLst/>
                <a:latin typeface="+mn-lt"/>
                <a:ea typeface="Calibri" panose="020F0502020204030204" pitchFamily="34" charset="0"/>
                <a:cs typeface="Times New Roman" panose="02020603050405020304" pitchFamily="18" charset="0"/>
              </a:rPr>
              <a:t> and </a:t>
            </a:r>
            <a:r>
              <a:rPr lang="en-US" sz="1200" b="1" i="1" dirty="0">
                <a:solidFill>
                  <a:srgbClr val="C00000"/>
                </a:solidFill>
                <a:effectLst/>
                <a:latin typeface="+mn-lt"/>
                <a:ea typeface="Calibri" panose="020F0502020204030204" pitchFamily="34" charset="0"/>
                <a:cs typeface="Times New Roman" panose="02020603050405020304" pitchFamily="18" charset="0"/>
              </a:rPr>
              <a:t>caring</a:t>
            </a:r>
            <a:r>
              <a:rPr lang="en-US" sz="1200" dirty="0">
                <a:effectLst/>
                <a:latin typeface="+mn-lt"/>
                <a:ea typeface="Calibri" panose="020F0502020204030204" pitchFamily="34" charset="0"/>
                <a:cs typeface="Times New Roman" panose="02020603050405020304" pitchFamily="18" charset="0"/>
              </a:rPr>
              <a:t>. When these types of appropriate behavior occur, competitive play is more enjoyable for everyone. </a:t>
            </a:r>
            <a:endParaRPr lang="en-US" dirty="0">
              <a:latin typeface="+mn-l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013054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NFHS playing rules are written to encourage sportsmanship. Participation in these programs should promote</a:t>
            </a:r>
            <a:r>
              <a:rPr lang="en-US" sz="1200" i="1" dirty="0">
                <a:effectLst/>
                <a:latin typeface="+mn-lt"/>
                <a:ea typeface="Calibri" panose="020F0502020204030204" pitchFamily="34" charset="0"/>
                <a:cs typeface="Times New Roman" panose="02020603050405020304" pitchFamily="18" charset="0"/>
              </a:rPr>
              <a:t> </a:t>
            </a:r>
            <a:r>
              <a:rPr lang="en-US" sz="1200" b="1" i="1" dirty="0">
                <a:solidFill>
                  <a:srgbClr val="C00000"/>
                </a:solidFill>
                <a:effectLst/>
                <a:latin typeface="+mn-lt"/>
                <a:ea typeface="Calibri" panose="020F0502020204030204" pitchFamily="34" charset="0"/>
                <a:cs typeface="Times New Roman" panose="02020603050405020304" pitchFamily="18" charset="0"/>
              </a:rPr>
              <a:t>respect</a:t>
            </a:r>
            <a:r>
              <a:rPr lang="en-US" sz="1200" dirty="0">
                <a:effectLst/>
                <a:latin typeface="+mn-lt"/>
                <a:ea typeface="Calibri" panose="020F0502020204030204" pitchFamily="34" charset="0"/>
                <a:cs typeface="Times New Roman" panose="02020603050405020304" pitchFamily="18" charset="0"/>
              </a:rPr>
              <a:t>, </a:t>
            </a:r>
            <a:r>
              <a:rPr lang="en-US" sz="1200" b="1" i="1" dirty="0">
                <a:solidFill>
                  <a:srgbClr val="C00000"/>
                </a:solidFill>
                <a:effectLst/>
                <a:latin typeface="+mn-lt"/>
                <a:ea typeface="Calibri" panose="020F0502020204030204" pitchFamily="34" charset="0"/>
                <a:cs typeface="Times New Roman" panose="02020603050405020304" pitchFamily="18" charset="0"/>
              </a:rPr>
              <a:t>integrity</a:t>
            </a:r>
            <a:r>
              <a:rPr lang="en-US" sz="1200" dirty="0">
                <a:effectLst/>
                <a:latin typeface="+mn-lt"/>
                <a:ea typeface="Calibri" panose="020F0502020204030204" pitchFamily="34" charset="0"/>
                <a:cs typeface="Times New Roman" panose="02020603050405020304" pitchFamily="18" charset="0"/>
              </a:rPr>
              <a:t> and </a:t>
            </a:r>
            <a:r>
              <a:rPr lang="en-US" sz="1200" b="1" i="1" dirty="0">
                <a:solidFill>
                  <a:srgbClr val="C00000"/>
                </a:solidFill>
                <a:effectLst/>
                <a:latin typeface="+mn-lt"/>
                <a:ea typeface="Calibri" panose="020F0502020204030204" pitchFamily="34" charset="0"/>
                <a:cs typeface="Times New Roman" panose="02020603050405020304" pitchFamily="18" charset="0"/>
              </a:rPr>
              <a:t>sportsmanship</a:t>
            </a:r>
            <a:r>
              <a:rPr lang="en-US" sz="1200" dirty="0">
                <a:effectLst/>
                <a:latin typeface="+mn-lt"/>
                <a:ea typeface="Calibri" panose="020F0502020204030204" pitchFamily="34" charset="0"/>
                <a:cs typeface="Times New Roman" panose="02020603050405020304" pitchFamily="18" charset="0"/>
              </a:rPr>
              <a:t>. However, for these ideals to occur, everyone involved in these programs must be doing their part. </a:t>
            </a:r>
          </a:p>
          <a:p>
            <a:pPr marL="285750" indent="-285750">
              <a:buFont typeface="Arial" panose="020B0604020202020204" pitchFamily="34" charset="0"/>
              <a:buChar char="•"/>
            </a:pPr>
            <a:endParaRPr lang="en-US" sz="1200" dirty="0">
              <a:effectLst/>
              <a:latin typeface="+mn-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Sportsmanship, or good sporting behavior, is about </a:t>
            </a:r>
            <a:r>
              <a:rPr lang="en-US" sz="1200" b="1" i="1" dirty="0">
                <a:solidFill>
                  <a:srgbClr val="C00000"/>
                </a:solidFill>
                <a:effectLst/>
                <a:latin typeface="+mn-lt"/>
                <a:ea typeface="Calibri" panose="020F0502020204030204" pitchFamily="34" charset="0"/>
                <a:cs typeface="Times New Roman" panose="02020603050405020304" pitchFamily="18" charset="0"/>
              </a:rPr>
              <a:t>treating one another with respect </a:t>
            </a:r>
            <a:r>
              <a:rPr lang="en-US" sz="1200" dirty="0">
                <a:effectLst/>
                <a:latin typeface="+mn-lt"/>
                <a:ea typeface="Calibri" panose="020F0502020204030204" pitchFamily="34" charset="0"/>
                <a:cs typeface="Times New Roman" panose="02020603050405020304" pitchFamily="18" charset="0"/>
              </a:rPr>
              <a:t>and exhibiting appropriate behavior. It is about </a:t>
            </a:r>
            <a:r>
              <a:rPr lang="en-US" sz="1200" b="1" i="1" dirty="0">
                <a:solidFill>
                  <a:srgbClr val="C00000"/>
                </a:solidFill>
                <a:effectLst/>
                <a:latin typeface="+mn-lt"/>
                <a:ea typeface="Calibri" panose="020F0502020204030204" pitchFamily="34" charset="0"/>
                <a:cs typeface="Times New Roman" panose="02020603050405020304" pitchFamily="18" charset="0"/>
              </a:rPr>
              <a:t>being fair</a:t>
            </a:r>
            <a:r>
              <a:rPr lang="en-US" sz="1200" dirty="0">
                <a:effectLst/>
                <a:latin typeface="+mn-lt"/>
                <a:ea typeface="Calibri" panose="020F0502020204030204" pitchFamily="34" charset="0"/>
                <a:cs typeface="Times New Roman" panose="02020603050405020304" pitchFamily="18" charset="0"/>
              </a:rPr>
              <a:t>, </a:t>
            </a:r>
            <a:r>
              <a:rPr lang="en-US" sz="1200" b="1" i="1" dirty="0">
                <a:solidFill>
                  <a:srgbClr val="C00000"/>
                </a:solidFill>
                <a:effectLst/>
                <a:latin typeface="+mn-lt"/>
                <a:ea typeface="Calibri" panose="020F0502020204030204" pitchFamily="34" charset="0"/>
                <a:cs typeface="Times New Roman" panose="02020603050405020304" pitchFamily="18" charset="0"/>
              </a:rPr>
              <a:t>honest</a:t>
            </a:r>
            <a:r>
              <a:rPr lang="en-US" sz="1200" dirty="0">
                <a:effectLst/>
                <a:latin typeface="+mn-lt"/>
                <a:ea typeface="Calibri" panose="020F0502020204030204" pitchFamily="34" charset="0"/>
                <a:cs typeface="Times New Roman" panose="02020603050405020304" pitchFamily="18" charset="0"/>
              </a:rPr>
              <a:t> and </a:t>
            </a:r>
            <a:r>
              <a:rPr lang="en-US" sz="1200" b="1" i="1" dirty="0">
                <a:solidFill>
                  <a:srgbClr val="C00000"/>
                </a:solidFill>
                <a:effectLst/>
                <a:latin typeface="+mn-lt"/>
                <a:ea typeface="Calibri" panose="020F0502020204030204" pitchFamily="34" charset="0"/>
                <a:cs typeface="Times New Roman" panose="02020603050405020304" pitchFamily="18" charset="0"/>
              </a:rPr>
              <a:t>caring</a:t>
            </a:r>
            <a:r>
              <a:rPr lang="en-US" sz="1200" dirty="0">
                <a:effectLst/>
                <a:latin typeface="+mn-lt"/>
                <a:ea typeface="Calibri" panose="020F0502020204030204" pitchFamily="34" charset="0"/>
                <a:cs typeface="Times New Roman" panose="02020603050405020304" pitchFamily="18" charset="0"/>
              </a:rPr>
              <a:t>. When these types of appropriate behavior occur, competitive play is more enjoyable for everyone. </a:t>
            </a:r>
            <a:endParaRPr lang="en-US" dirty="0">
              <a:latin typeface="+mn-l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05099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NFHS playing rules are written to encourage sportsmanship. Participation in these programs should promote</a:t>
            </a:r>
            <a:r>
              <a:rPr lang="en-US" sz="1200" i="1" dirty="0">
                <a:effectLst/>
                <a:latin typeface="+mn-lt"/>
                <a:ea typeface="Calibri" panose="020F0502020204030204" pitchFamily="34" charset="0"/>
                <a:cs typeface="Times New Roman" panose="02020603050405020304" pitchFamily="18" charset="0"/>
              </a:rPr>
              <a:t> </a:t>
            </a:r>
            <a:r>
              <a:rPr lang="en-US" sz="1200" b="1" i="1" dirty="0">
                <a:solidFill>
                  <a:srgbClr val="C00000"/>
                </a:solidFill>
                <a:effectLst/>
                <a:latin typeface="+mn-lt"/>
                <a:ea typeface="Calibri" panose="020F0502020204030204" pitchFamily="34" charset="0"/>
                <a:cs typeface="Times New Roman" panose="02020603050405020304" pitchFamily="18" charset="0"/>
              </a:rPr>
              <a:t>respect</a:t>
            </a:r>
            <a:r>
              <a:rPr lang="en-US" sz="1200" dirty="0">
                <a:effectLst/>
                <a:latin typeface="+mn-lt"/>
                <a:ea typeface="Calibri" panose="020F0502020204030204" pitchFamily="34" charset="0"/>
                <a:cs typeface="Times New Roman" panose="02020603050405020304" pitchFamily="18" charset="0"/>
              </a:rPr>
              <a:t>, </a:t>
            </a:r>
            <a:r>
              <a:rPr lang="en-US" sz="1200" b="1" i="1" dirty="0">
                <a:solidFill>
                  <a:srgbClr val="C00000"/>
                </a:solidFill>
                <a:effectLst/>
                <a:latin typeface="+mn-lt"/>
                <a:ea typeface="Calibri" panose="020F0502020204030204" pitchFamily="34" charset="0"/>
                <a:cs typeface="Times New Roman" panose="02020603050405020304" pitchFamily="18" charset="0"/>
              </a:rPr>
              <a:t>integrity</a:t>
            </a:r>
            <a:r>
              <a:rPr lang="en-US" sz="1200" dirty="0">
                <a:effectLst/>
                <a:latin typeface="+mn-lt"/>
                <a:ea typeface="Calibri" panose="020F0502020204030204" pitchFamily="34" charset="0"/>
                <a:cs typeface="Times New Roman" panose="02020603050405020304" pitchFamily="18" charset="0"/>
              </a:rPr>
              <a:t> and </a:t>
            </a:r>
            <a:r>
              <a:rPr lang="en-US" sz="1200" b="1" i="1" dirty="0">
                <a:solidFill>
                  <a:srgbClr val="C00000"/>
                </a:solidFill>
                <a:effectLst/>
                <a:latin typeface="+mn-lt"/>
                <a:ea typeface="Calibri" panose="020F0502020204030204" pitchFamily="34" charset="0"/>
                <a:cs typeface="Times New Roman" panose="02020603050405020304" pitchFamily="18" charset="0"/>
              </a:rPr>
              <a:t>sportsmanship</a:t>
            </a:r>
            <a:r>
              <a:rPr lang="en-US" sz="1200" dirty="0">
                <a:effectLst/>
                <a:latin typeface="+mn-lt"/>
                <a:ea typeface="Calibri" panose="020F0502020204030204" pitchFamily="34" charset="0"/>
                <a:cs typeface="Times New Roman" panose="02020603050405020304" pitchFamily="18" charset="0"/>
              </a:rPr>
              <a:t>. However, for these ideals to occur, everyone involved in these programs must be doing their part. </a:t>
            </a:r>
          </a:p>
          <a:p>
            <a:pPr marL="285750" indent="-285750">
              <a:buFont typeface="Arial" panose="020B0604020202020204" pitchFamily="34" charset="0"/>
              <a:buChar char="•"/>
            </a:pPr>
            <a:endParaRPr lang="en-US" sz="1200" dirty="0">
              <a:effectLst/>
              <a:latin typeface="+mn-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Sportsmanship, or good sporting behavior, is about </a:t>
            </a:r>
            <a:r>
              <a:rPr lang="en-US" sz="1200" b="1" i="1" dirty="0">
                <a:solidFill>
                  <a:srgbClr val="C00000"/>
                </a:solidFill>
                <a:effectLst/>
                <a:latin typeface="+mn-lt"/>
                <a:ea typeface="Calibri" panose="020F0502020204030204" pitchFamily="34" charset="0"/>
                <a:cs typeface="Times New Roman" panose="02020603050405020304" pitchFamily="18" charset="0"/>
              </a:rPr>
              <a:t>treating one another with respect </a:t>
            </a:r>
            <a:r>
              <a:rPr lang="en-US" sz="1200" dirty="0">
                <a:effectLst/>
                <a:latin typeface="+mn-lt"/>
                <a:ea typeface="Calibri" panose="020F0502020204030204" pitchFamily="34" charset="0"/>
                <a:cs typeface="Times New Roman" panose="02020603050405020304" pitchFamily="18" charset="0"/>
              </a:rPr>
              <a:t>and exhibiting appropriate behavior. It is about </a:t>
            </a:r>
            <a:r>
              <a:rPr lang="en-US" sz="1200" b="1" i="1" dirty="0">
                <a:solidFill>
                  <a:srgbClr val="C00000"/>
                </a:solidFill>
                <a:effectLst/>
                <a:latin typeface="+mn-lt"/>
                <a:ea typeface="Calibri" panose="020F0502020204030204" pitchFamily="34" charset="0"/>
                <a:cs typeface="Times New Roman" panose="02020603050405020304" pitchFamily="18" charset="0"/>
              </a:rPr>
              <a:t>being fair</a:t>
            </a:r>
            <a:r>
              <a:rPr lang="en-US" sz="1200" dirty="0">
                <a:effectLst/>
                <a:latin typeface="+mn-lt"/>
                <a:ea typeface="Calibri" panose="020F0502020204030204" pitchFamily="34" charset="0"/>
                <a:cs typeface="Times New Roman" panose="02020603050405020304" pitchFamily="18" charset="0"/>
              </a:rPr>
              <a:t>, </a:t>
            </a:r>
            <a:r>
              <a:rPr lang="en-US" sz="1200" b="1" i="1" dirty="0">
                <a:solidFill>
                  <a:srgbClr val="C00000"/>
                </a:solidFill>
                <a:effectLst/>
                <a:latin typeface="+mn-lt"/>
                <a:ea typeface="Calibri" panose="020F0502020204030204" pitchFamily="34" charset="0"/>
                <a:cs typeface="Times New Roman" panose="02020603050405020304" pitchFamily="18" charset="0"/>
              </a:rPr>
              <a:t>honest</a:t>
            </a:r>
            <a:r>
              <a:rPr lang="en-US" sz="1200" dirty="0">
                <a:effectLst/>
                <a:latin typeface="+mn-lt"/>
                <a:ea typeface="Calibri" panose="020F0502020204030204" pitchFamily="34" charset="0"/>
                <a:cs typeface="Times New Roman" panose="02020603050405020304" pitchFamily="18" charset="0"/>
              </a:rPr>
              <a:t> and </a:t>
            </a:r>
            <a:r>
              <a:rPr lang="en-US" sz="1200" b="1" i="1" dirty="0">
                <a:solidFill>
                  <a:srgbClr val="C00000"/>
                </a:solidFill>
                <a:effectLst/>
                <a:latin typeface="+mn-lt"/>
                <a:ea typeface="Calibri" panose="020F0502020204030204" pitchFamily="34" charset="0"/>
                <a:cs typeface="Times New Roman" panose="02020603050405020304" pitchFamily="18" charset="0"/>
              </a:rPr>
              <a:t>caring</a:t>
            </a:r>
            <a:r>
              <a:rPr lang="en-US" sz="1200" dirty="0">
                <a:effectLst/>
                <a:latin typeface="+mn-lt"/>
                <a:ea typeface="Calibri" panose="020F0502020204030204" pitchFamily="34" charset="0"/>
                <a:cs typeface="Times New Roman" panose="02020603050405020304" pitchFamily="18" charset="0"/>
              </a:rPr>
              <a:t>. When these types of appropriate behavior occur, competitive play is more enjoyable for everyone. </a:t>
            </a:r>
            <a:endParaRPr lang="en-US" dirty="0">
              <a:latin typeface="+mn-l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751372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NFHS playing rules are written to encourage sportsmanship. Participation in these programs should promote</a:t>
            </a:r>
            <a:r>
              <a:rPr lang="en-US" sz="1200" i="1" dirty="0">
                <a:effectLst/>
                <a:latin typeface="+mn-lt"/>
                <a:ea typeface="Calibri" panose="020F0502020204030204" pitchFamily="34" charset="0"/>
                <a:cs typeface="Times New Roman" panose="02020603050405020304" pitchFamily="18" charset="0"/>
              </a:rPr>
              <a:t> </a:t>
            </a:r>
            <a:r>
              <a:rPr lang="en-US" sz="1200" b="1" i="1" dirty="0">
                <a:solidFill>
                  <a:srgbClr val="C00000"/>
                </a:solidFill>
                <a:effectLst/>
                <a:latin typeface="+mn-lt"/>
                <a:ea typeface="Calibri" panose="020F0502020204030204" pitchFamily="34" charset="0"/>
                <a:cs typeface="Times New Roman" panose="02020603050405020304" pitchFamily="18" charset="0"/>
              </a:rPr>
              <a:t>respect</a:t>
            </a:r>
            <a:r>
              <a:rPr lang="en-US" sz="1200" dirty="0">
                <a:effectLst/>
                <a:latin typeface="+mn-lt"/>
                <a:ea typeface="Calibri" panose="020F0502020204030204" pitchFamily="34" charset="0"/>
                <a:cs typeface="Times New Roman" panose="02020603050405020304" pitchFamily="18" charset="0"/>
              </a:rPr>
              <a:t>, </a:t>
            </a:r>
            <a:r>
              <a:rPr lang="en-US" sz="1200" b="1" i="1" dirty="0">
                <a:solidFill>
                  <a:srgbClr val="C00000"/>
                </a:solidFill>
                <a:effectLst/>
                <a:latin typeface="+mn-lt"/>
                <a:ea typeface="Calibri" panose="020F0502020204030204" pitchFamily="34" charset="0"/>
                <a:cs typeface="Times New Roman" panose="02020603050405020304" pitchFamily="18" charset="0"/>
              </a:rPr>
              <a:t>integrity</a:t>
            </a:r>
            <a:r>
              <a:rPr lang="en-US" sz="1200" dirty="0">
                <a:effectLst/>
                <a:latin typeface="+mn-lt"/>
                <a:ea typeface="Calibri" panose="020F0502020204030204" pitchFamily="34" charset="0"/>
                <a:cs typeface="Times New Roman" panose="02020603050405020304" pitchFamily="18" charset="0"/>
              </a:rPr>
              <a:t> and </a:t>
            </a:r>
            <a:r>
              <a:rPr lang="en-US" sz="1200" b="1" i="1" dirty="0">
                <a:solidFill>
                  <a:srgbClr val="C00000"/>
                </a:solidFill>
                <a:effectLst/>
                <a:latin typeface="+mn-lt"/>
                <a:ea typeface="Calibri" panose="020F0502020204030204" pitchFamily="34" charset="0"/>
                <a:cs typeface="Times New Roman" panose="02020603050405020304" pitchFamily="18" charset="0"/>
              </a:rPr>
              <a:t>sportsmanship</a:t>
            </a:r>
            <a:r>
              <a:rPr lang="en-US" sz="1200" dirty="0">
                <a:effectLst/>
                <a:latin typeface="+mn-lt"/>
                <a:ea typeface="Calibri" panose="020F0502020204030204" pitchFamily="34" charset="0"/>
                <a:cs typeface="Times New Roman" panose="02020603050405020304" pitchFamily="18" charset="0"/>
              </a:rPr>
              <a:t>. However, for these ideals to occur, everyone involved in these programs must be doing their part. </a:t>
            </a:r>
          </a:p>
          <a:p>
            <a:pPr marL="285750" indent="-285750">
              <a:buFont typeface="Arial" panose="020B0604020202020204" pitchFamily="34" charset="0"/>
              <a:buChar char="•"/>
            </a:pPr>
            <a:endParaRPr lang="en-US" sz="1200" dirty="0">
              <a:effectLst/>
              <a:latin typeface="+mn-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Sportsmanship, or good sporting behavior, is about </a:t>
            </a:r>
            <a:r>
              <a:rPr lang="en-US" sz="1200" b="1" i="1" dirty="0">
                <a:solidFill>
                  <a:srgbClr val="C00000"/>
                </a:solidFill>
                <a:effectLst/>
                <a:latin typeface="+mn-lt"/>
                <a:ea typeface="Calibri" panose="020F0502020204030204" pitchFamily="34" charset="0"/>
                <a:cs typeface="Times New Roman" panose="02020603050405020304" pitchFamily="18" charset="0"/>
              </a:rPr>
              <a:t>treating one another with respect </a:t>
            </a:r>
            <a:r>
              <a:rPr lang="en-US" sz="1200" dirty="0">
                <a:effectLst/>
                <a:latin typeface="+mn-lt"/>
                <a:ea typeface="Calibri" panose="020F0502020204030204" pitchFamily="34" charset="0"/>
                <a:cs typeface="Times New Roman" panose="02020603050405020304" pitchFamily="18" charset="0"/>
              </a:rPr>
              <a:t>and exhibiting appropriate behavior. It is about </a:t>
            </a:r>
            <a:r>
              <a:rPr lang="en-US" sz="1200" b="1" i="1" dirty="0">
                <a:solidFill>
                  <a:srgbClr val="C00000"/>
                </a:solidFill>
                <a:effectLst/>
                <a:latin typeface="+mn-lt"/>
                <a:ea typeface="Calibri" panose="020F0502020204030204" pitchFamily="34" charset="0"/>
                <a:cs typeface="Times New Roman" panose="02020603050405020304" pitchFamily="18" charset="0"/>
              </a:rPr>
              <a:t>being fair</a:t>
            </a:r>
            <a:r>
              <a:rPr lang="en-US" sz="1200" dirty="0">
                <a:effectLst/>
                <a:latin typeface="+mn-lt"/>
                <a:ea typeface="Calibri" panose="020F0502020204030204" pitchFamily="34" charset="0"/>
                <a:cs typeface="Times New Roman" panose="02020603050405020304" pitchFamily="18" charset="0"/>
              </a:rPr>
              <a:t>, </a:t>
            </a:r>
            <a:r>
              <a:rPr lang="en-US" sz="1200" b="1" i="1" dirty="0">
                <a:solidFill>
                  <a:srgbClr val="C00000"/>
                </a:solidFill>
                <a:effectLst/>
                <a:latin typeface="+mn-lt"/>
                <a:ea typeface="Calibri" panose="020F0502020204030204" pitchFamily="34" charset="0"/>
                <a:cs typeface="Times New Roman" panose="02020603050405020304" pitchFamily="18" charset="0"/>
              </a:rPr>
              <a:t>honest</a:t>
            </a:r>
            <a:r>
              <a:rPr lang="en-US" sz="1200" dirty="0">
                <a:effectLst/>
                <a:latin typeface="+mn-lt"/>
                <a:ea typeface="Calibri" panose="020F0502020204030204" pitchFamily="34" charset="0"/>
                <a:cs typeface="Times New Roman" panose="02020603050405020304" pitchFamily="18" charset="0"/>
              </a:rPr>
              <a:t> and </a:t>
            </a:r>
            <a:r>
              <a:rPr lang="en-US" sz="1200" b="1" i="1" dirty="0">
                <a:solidFill>
                  <a:srgbClr val="C00000"/>
                </a:solidFill>
                <a:effectLst/>
                <a:latin typeface="+mn-lt"/>
                <a:ea typeface="Calibri" panose="020F0502020204030204" pitchFamily="34" charset="0"/>
                <a:cs typeface="Times New Roman" panose="02020603050405020304" pitchFamily="18" charset="0"/>
              </a:rPr>
              <a:t>caring</a:t>
            </a:r>
            <a:r>
              <a:rPr lang="en-US" sz="1200" dirty="0">
                <a:effectLst/>
                <a:latin typeface="+mn-lt"/>
                <a:ea typeface="Calibri" panose="020F0502020204030204" pitchFamily="34" charset="0"/>
                <a:cs typeface="Times New Roman" panose="02020603050405020304" pitchFamily="18" charset="0"/>
              </a:rPr>
              <a:t>. When these types of appropriate behavior occur, competitive play is more enjoyable for everyone. </a:t>
            </a:r>
            <a:endParaRPr lang="en-US" dirty="0">
              <a:latin typeface="+mn-l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895389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NFHS playing rules are written to encourage sportsmanship. Participation in these programs should promote</a:t>
            </a:r>
            <a:r>
              <a:rPr lang="en-US" sz="1200" i="1" dirty="0">
                <a:effectLst/>
                <a:latin typeface="+mn-lt"/>
                <a:ea typeface="Calibri" panose="020F0502020204030204" pitchFamily="34" charset="0"/>
                <a:cs typeface="Times New Roman" panose="02020603050405020304" pitchFamily="18" charset="0"/>
              </a:rPr>
              <a:t> </a:t>
            </a:r>
            <a:r>
              <a:rPr lang="en-US" sz="1200" b="1" i="1" dirty="0">
                <a:solidFill>
                  <a:srgbClr val="C00000"/>
                </a:solidFill>
                <a:effectLst/>
                <a:latin typeface="+mn-lt"/>
                <a:ea typeface="Calibri" panose="020F0502020204030204" pitchFamily="34" charset="0"/>
                <a:cs typeface="Times New Roman" panose="02020603050405020304" pitchFamily="18" charset="0"/>
              </a:rPr>
              <a:t>respect</a:t>
            </a:r>
            <a:r>
              <a:rPr lang="en-US" sz="1200" dirty="0">
                <a:effectLst/>
                <a:latin typeface="+mn-lt"/>
                <a:ea typeface="Calibri" panose="020F0502020204030204" pitchFamily="34" charset="0"/>
                <a:cs typeface="Times New Roman" panose="02020603050405020304" pitchFamily="18" charset="0"/>
              </a:rPr>
              <a:t>, </a:t>
            </a:r>
            <a:r>
              <a:rPr lang="en-US" sz="1200" b="1" i="1" dirty="0">
                <a:solidFill>
                  <a:srgbClr val="C00000"/>
                </a:solidFill>
                <a:effectLst/>
                <a:latin typeface="+mn-lt"/>
                <a:ea typeface="Calibri" panose="020F0502020204030204" pitchFamily="34" charset="0"/>
                <a:cs typeface="Times New Roman" panose="02020603050405020304" pitchFamily="18" charset="0"/>
              </a:rPr>
              <a:t>integrity</a:t>
            </a:r>
            <a:r>
              <a:rPr lang="en-US" sz="1200" dirty="0">
                <a:effectLst/>
                <a:latin typeface="+mn-lt"/>
                <a:ea typeface="Calibri" panose="020F0502020204030204" pitchFamily="34" charset="0"/>
                <a:cs typeface="Times New Roman" panose="02020603050405020304" pitchFamily="18" charset="0"/>
              </a:rPr>
              <a:t> and </a:t>
            </a:r>
            <a:r>
              <a:rPr lang="en-US" sz="1200" b="1" i="1" dirty="0">
                <a:solidFill>
                  <a:srgbClr val="C00000"/>
                </a:solidFill>
                <a:effectLst/>
                <a:latin typeface="+mn-lt"/>
                <a:ea typeface="Calibri" panose="020F0502020204030204" pitchFamily="34" charset="0"/>
                <a:cs typeface="Times New Roman" panose="02020603050405020304" pitchFamily="18" charset="0"/>
              </a:rPr>
              <a:t>sportsmanship</a:t>
            </a:r>
            <a:r>
              <a:rPr lang="en-US" sz="1200" dirty="0">
                <a:effectLst/>
                <a:latin typeface="+mn-lt"/>
                <a:ea typeface="Calibri" panose="020F0502020204030204" pitchFamily="34" charset="0"/>
                <a:cs typeface="Times New Roman" panose="02020603050405020304" pitchFamily="18" charset="0"/>
              </a:rPr>
              <a:t>. However, for these ideals to occur, everyone involved in these programs must be doing their part. </a:t>
            </a:r>
          </a:p>
          <a:p>
            <a:pPr marL="285750" indent="-285750">
              <a:buFont typeface="Arial" panose="020B0604020202020204" pitchFamily="34" charset="0"/>
              <a:buChar char="•"/>
            </a:pPr>
            <a:endParaRPr lang="en-US" sz="1200" dirty="0">
              <a:effectLst/>
              <a:latin typeface="+mn-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Sportsmanship, or good sporting behavior, is about </a:t>
            </a:r>
            <a:r>
              <a:rPr lang="en-US" sz="1200" b="1" i="1" dirty="0">
                <a:solidFill>
                  <a:srgbClr val="C00000"/>
                </a:solidFill>
                <a:effectLst/>
                <a:latin typeface="+mn-lt"/>
                <a:ea typeface="Calibri" panose="020F0502020204030204" pitchFamily="34" charset="0"/>
                <a:cs typeface="Times New Roman" panose="02020603050405020304" pitchFamily="18" charset="0"/>
              </a:rPr>
              <a:t>treating one another with respect </a:t>
            </a:r>
            <a:r>
              <a:rPr lang="en-US" sz="1200" dirty="0">
                <a:effectLst/>
                <a:latin typeface="+mn-lt"/>
                <a:ea typeface="Calibri" panose="020F0502020204030204" pitchFamily="34" charset="0"/>
                <a:cs typeface="Times New Roman" panose="02020603050405020304" pitchFamily="18" charset="0"/>
              </a:rPr>
              <a:t>and exhibiting appropriate behavior. It is about </a:t>
            </a:r>
            <a:r>
              <a:rPr lang="en-US" sz="1200" b="1" i="1" dirty="0">
                <a:solidFill>
                  <a:srgbClr val="C00000"/>
                </a:solidFill>
                <a:effectLst/>
                <a:latin typeface="+mn-lt"/>
                <a:ea typeface="Calibri" panose="020F0502020204030204" pitchFamily="34" charset="0"/>
                <a:cs typeface="Times New Roman" panose="02020603050405020304" pitchFamily="18" charset="0"/>
              </a:rPr>
              <a:t>being fair</a:t>
            </a:r>
            <a:r>
              <a:rPr lang="en-US" sz="1200" dirty="0">
                <a:effectLst/>
                <a:latin typeface="+mn-lt"/>
                <a:ea typeface="Calibri" panose="020F0502020204030204" pitchFamily="34" charset="0"/>
                <a:cs typeface="Times New Roman" panose="02020603050405020304" pitchFamily="18" charset="0"/>
              </a:rPr>
              <a:t>, </a:t>
            </a:r>
            <a:r>
              <a:rPr lang="en-US" sz="1200" b="1" i="1" dirty="0">
                <a:solidFill>
                  <a:srgbClr val="C00000"/>
                </a:solidFill>
                <a:effectLst/>
                <a:latin typeface="+mn-lt"/>
                <a:ea typeface="Calibri" panose="020F0502020204030204" pitchFamily="34" charset="0"/>
                <a:cs typeface="Times New Roman" panose="02020603050405020304" pitchFamily="18" charset="0"/>
              </a:rPr>
              <a:t>honest</a:t>
            </a:r>
            <a:r>
              <a:rPr lang="en-US" sz="1200" dirty="0">
                <a:effectLst/>
                <a:latin typeface="+mn-lt"/>
                <a:ea typeface="Calibri" panose="020F0502020204030204" pitchFamily="34" charset="0"/>
                <a:cs typeface="Times New Roman" panose="02020603050405020304" pitchFamily="18" charset="0"/>
              </a:rPr>
              <a:t> and </a:t>
            </a:r>
            <a:r>
              <a:rPr lang="en-US" sz="1200" b="1" i="1" dirty="0">
                <a:solidFill>
                  <a:srgbClr val="C00000"/>
                </a:solidFill>
                <a:effectLst/>
                <a:latin typeface="+mn-lt"/>
                <a:ea typeface="Calibri" panose="020F0502020204030204" pitchFamily="34" charset="0"/>
                <a:cs typeface="Times New Roman" panose="02020603050405020304" pitchFamily="18" charset="0"/>
              </a:rPr>
              <a:t>caring</a:t>
            </a:r>
            <a:r>
              <a:rPr lang="en-US" sz="1200" dirty="0">
                <a:effectLst/>
                <a:latin typeface="+mn-lt"/>
                <a:ea typeface="Calibri" panose="020F0502020204030204" pitchFamily="34" charset="0"/>
                <a:cs typeface="Times New Roman" panose="02020603050405020304" pitchFamily="18" charset="0"/>
              </a:rPr>
              <a:t>. When these types of appropriate behavior occur, competitive play is more enjoyable for everyone. </a:t>
            </a:r>
            <a:endParaRPr lang="en-US" dirty="0">
              <a:latin typeface="+mn-l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392263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NFHS playing rules are written to encourage sportsmanship. Participation in these programs should promote</a:t>
            </a:r>
            <a:r>
              <a:rPr lang="en-US" sz="1200" i="1" dirty="0">
                <a:effectLst/>
                <a:latin typeface="+mn-lt"/>
                <a:ea typeface="Calibri" panose="020F0502020204030204" pitchFamily="34" charset="0"/>
                <a:cs typeface="Times New Roman" panose="02020603050405020304" pitchFamily="18" charset="0"/>
              </a:rPr>
              <a:t> </a:t>
            </a:r>
            <a:r>
              <a:rPr lang="en-US" sz="1200" b="1" i="1" dirty="0">
                <a:solidFill>
                  <a:srgbClr val="C00000"/>
                </a:solidFill>
                <a:effectLst/>
                <a:latin typeface="+mn-lt"/>
                <a:ea typeface="Calibri" panose="020F0502020204030204" pitchFamily="34" charset="0"/>
                <a:cs typeface="Times New Roman" panose="02020603050405020304" pitchFamily="18" charset="0"/>
              </a:rPr>
              <a:t>respect</a:t>
            </a:r>
            <a:r>
              <a:rPr lang="en-US" sz="1200" dirty="0">
                <a:effectLst/>
                <a:latin typeface="+mn-lt"/>
                <a:ea typeface="Calibri" panose="020F0502020204030204" pitchFamily="34" charset="0"/>
                <a:cs typeface="Times New Roman" panose="02020603050405020304" pitchFamily="18" charset="0"/>
              </a:rPr>
              <a:t>, </a:t>
            </a:r>
            <a:r>
              <a:rPr lang="en-US" sz="1200" b="1" i="1" dirty="0">
                <a:solidFill>
                  <a:srgbClr val="C00000"/>
                </a:solidFill>
                <a:effectLst/>
                <a:latin typeface="+mn-lt"/>
                <a:ea typeface="Calibri" panose="020F0502020204030204" pitchFamily="34" charset="0"/>
                <a:cs typeface="Times New Roman" panose="02020603050405020304" pitchFamily="18" charset="0"/>
              </a:rPr>
              <a:t>integrity</a:t>
            </a:r>
            <a:r>
              <a:rPr lang="en-US" sz="1200" dirty="0">
                <a:effectLst/>
                <a:latin typeface="+mn-lt"/>
                <a:ea typeface="Calibri" panose="020F0502020204030204" pitchFamily="34" charset="0"/>
                <a:cs typeface="Times New Roman" panose="02020603050405020304" pitchFamily="18" charset="0"/>
              </a:rPr>
              <a:t> and </a:t>
            </a:r>
            <a:r>
              <a:rPr lang="en-US" sz="1200" b="1" i="1" dirty="0">
                <a:solidFill>
                  <a:srgbClr val="C00000"/>
                </a:solidFill>
                <a:effectLst/>
                <a:latin typeface="+mn-lt"/>
                <a:ea typeface="Calibri" panose="020F0502020204030204" pitchFamily="34" charset="0"/>
                <a:cs typeface="Times New Roman" panose="02020603050405020304" pitchFamily="18" charset="0"/>
              </a:rPr>
              <a:t>sportsmanship</a:t>
            </a:r>
            <a:r>
              <a:rPr lang="en-US" sz="1200" dirty="0">
                <a:effectLst/>
                <a:latin typeface="+mn-lt"/>
                <a:ea typeface="Calibri" panose="020F0502020204030204" pitchFamily="34" charset="0"/>
                <a:cs typeface="Times New Roman" panose="02020603050405020304" pitchFamily="18" charset="0"/>
              </a:rPr>
              <a:t>. However, for these ideals to occur, everyone involved in these programs must be doing their part. </a:t>
            </a:r>
          </a:p>
          <a:p>
            <a:pPr marL="285750" indent="-285750">
              <a:buFont typeface="Arial" panose="020B0604020202020204" pitchFamily="34" charset="0"/>
              <a:buChar char="•"/>
            </a:pPr>
            <a:endParaRPr lang="en-US" sz="1200" dirty="0">
              <a:effectLst/>
              <a:latin typeface="+mn-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Sportsmanship, or good sporting behavior, is about </a:t>
            </a:r>
            <a:r>
              <a:rPr lang="en-US" sz="1200" b="1" i="1" dirty="0">
                <a:solidFill>
                  <a:srgbClr val="C00000"/>
                </a:solidFill>
                <a:effectLst/>
                <a:latin typeface="+mn-lt"/>
                <a:ea typeface="Calibri" panose="020F0502020204030204" pitchFamily="34" charset="0"/>
                <a:cs typeface="Times New Roman" panose="02020603050405020304" pitchFamily="18" charset="0"/>
              </a:rPr>
              <a:t>treating one another with respect </a:t>
            </a:r>
            <a:r>
              <a:rPr lang="en-US" sz="1200" dirty="0">
                <a:effectLst/>
                <a:latin typeface="+mn-lt"/>
                <a:ea typeface="Calibri" panose="020F0502020204030204" pitchFamily="34" charset="0"/>
                <a:cs typeface="Times New Roman" panose="02020603050405020304" pitchFamily="18" charset="0"/>
              </a:rPr>
              <a:t>and exhibiting appropriate behavior. It is about </a:t>
            </a:r>
            <a:r>
              <a:rPr lang="en-US" sz="1200" b="1" i="1" dirty="0">
                <a:solidFill>
                  <a:srgbClr val="C00000"/>
                </a:solidFill>
                <a:effectLst/>
                <a:latin typeface="+mn-lt"/>
                <a:ea typeface="Calibri" panose="020F0502020204030204" pitchFamily="34" charset="0"/>
                <a:cs typeface="Times New Roman" panose="02020603050405020304" pitchFamily="18" charset="0"/>
              </a:rPr>
              <a:t>being fair</a:t>
            </a:r>
            <a:r>
              <a:rPr lang="en-US" sz="1200" dirty="0">
                <a:effectLst/>
                <a:latin typeface="+mn-lt"/>
                <a:ea typeface="Calibri" panose="020F0502020204030204" pitchFamily="34" charset="0"/>
                <a:cs typeface="Times New Roman" panose="02020603050405020304" pitchFamily="18" charset="0"/>
              </a:rPr>
              <a:t>, </a:t>
            </a:r>
            <a:r>
              <a:rPr lang="en-US" sz="1200" b="1" i="1" dirty="0">
                <a:solidFill>
                  <a:srgbClr val="C00000"/>
                </a:solidFill>
                <a:effectLst/>
                <a:latin typeface="+mn-lt"/>
                <a:ea typeface="Calibri" panose="020F0502020204030204" pitchFamily="34" charset="0"/>
                <a:cs typeface="Times New Roman" panose="02020603050405020304" pitchFamily="18" charset="0"/>
              </a:rPr>
              <a:t>honest</a:t>
            </a:r>
            <a:r>
              <a:rPr lang="en-US" sz="1200" dirty="0">
                <a:effectLst/>
                <a:latin typeface="+mn-lt"/>
                <a:ea typeface="Calibri" panose="020F0502020204030204" pitchFamily="34" charset="0"/>
                <a:cs typeface="Times New Roman" panose="02020603050405020304" pitchFamily="18" charset="0"/>
              </a:rPr>
              <a:t> and </a:t>
            </a:r>
            <a:r>
              <a:rPr lang="en-US" sz="1200" b="1" i="1" dirty="0">
                <a:solidFill>
                  <a:srgbClr val="C00000"/>
                </a:solidFill>
                <a:effectLst/>
                <a:latin typeface="+mn-lt"/>
                <a:ea typeface="Calibri" panose="020F0502020204030204" pitchFamily="34" charset="0"/>
                <a:cs typeface="Times New Roman" panose="02020603050405020304" pitchFamily="18" charset="0"/>
              </a:rPr>
              <a:t>caring</a:t>
            </a:r>
            <a:r>
              <a:rPr lang="en-US" sz="1200" dirty="0">
                <a:effectLst/>
                <a:latin typeface="+mn-lt"/>
                <a:ea typeface="Calibri" panose="020F0502020204030204" pitchFamily="34" charset="0"/>
                <a:cs typeface="Times New Roman" panose="02020603050405020304" pitchFamily="18" charset="0"/>
              </a:rPr>
              <a:t>. When these types of appropriate behavior occur, competitive play is more enjoyable for everyone. </a:t>
            </a:r>
            <a:endParaRPr lang="en-US" dirty="0">
              <a:latin typeface="+mn-l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4224259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hyperlink" Target="mailto:dwhitfield@nfhs.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hyperlink" Target="mailto:dwhitfield@nfhs.org"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mailto:dwhitfield@nfhs.or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mailto:dwhitfield@nfhs.or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mailto:dwhitfield@nfhs.or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mailto:dwhitfield@nfhs.org"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p:cNvPicPr>
            <a:picLocks noChangeAspect="1"/>
          </p:cNvPicPr>
          <p:nvPr userDrawn="1"/>
        </p:nvPicPr>
        <p:blipFill rotWithShape="1">
          <a:blip r:embed="rId2" cstate="print"/>
          <a:srcRect t="1465" b="23846"/>
          <a:stretch/>
        </p:blipFill>
        <p:spPr bwMode="auto">
          <a:xfrm>
            <a:off x="0" y="-1"/>
            <a:ext cx="12192000" cy="4416425"/>
          </a:xfrm>
          <a:prstGeom prst="rect">
            <a:avLst/>
          </a:prstGeom>
          <a:noFill/>
          <a:ln w="9525">
            <a:noFill/>
            <a:miter lim="800000"/>
            <a:headEnd/>
            <a:tailEnd/>
          </a:ln>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9" name="TextBox 8"/>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descr="A picture containing drawing&#10;&#10;Description automatically generated">
            <a:extLst>
              <a:ext uri="{FF2B5EF4-FFF2-40B4-BE49-F238E27FC236}">
                <a16:creationId xmlns:a16="http://schemas.microsoft.com/office/drawing/2014/main" id="{AD8B593B-5C78-4CBD-9F38-16959FD79D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395" y="5181983"/>
            <a:ext cx="1236422" cy="1444752"/>
          </a:xfrm>
          <a:prstGeom prst="rect">
            <a:avLst/>
          </a:prstGeom>
        </p:spPr>
      </p:pic>
      <p:sp>
        <p:nvSpPr>
          <p:cNvPr id="8" name="Rectangle 1">
            <a:extLst>
              <a:ext uri="{FF2B5EF4-FFF2-40B4-BE49-F238E27FC236}">
                <a16:creationId xmlns:a16="http://schemas.microsoft.com/office/drawing/2014/main" id="{306A014D-0E09-F089-616C-A5549F883F16}"/>
              </a:ext>
            </a:extLst>
          </p:cNvPr>
          <p:cNvSpPr>
            <a:spLocks noChangeArrowheads="1"/>
          </p:cNvSpPr>
          <p:nvPr userDrawn="1"/>
        </p:nvSpPr>
        <p:spPr bwMode="auto">
          <a:xfrm>
            <a:off x="3180079" y="6385453"/>
            <a:ext cx="7726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r>
              <a:rPr lang="en-US" sz="800" dirty="0">
                <a:solidFill>
                  <a:srgbClr val="000000"/>
                </a:solidFill>
                <a:effectLst/>
                <a:latin typeface="Calibri" panose="020F0502020204030204" pitchFamily="34" charset="0"/>
                <a:ea typeface="Calibri" panose="020F0502020204030204" pitchFamily="34" charset="0"/>
              </a:rPr>
              <a:t>Copyright© 2023 National Federation of State High School Associations. All Rights Reserved.</a:t>
            </a:r>
            <a:endParaRPr lang="en-US" sz="800" dirty="0">
              <a:effectLst/>
              <a:latin typeface="Calibri" panose="020F0502020204030204" pitchFamily="34" charset="0"/>
              <a:ea typeface="Calibri" panose="020F0502020204030204" pitchFamily="34" charset="0"/>
            </a:endParaRPr>
          </a:p>
          <a:p>
            <a:pPr marL="0" marR="0"/>
            <a:r>
              <a:rPr lang="en-US" sz="800" dirty="0">
                <a:solidFill>
                  <a:srgbClr val="000000"/>
                </a:solidFill>
                <a:effectLst/>
                <a:latin typeface="Calibri" panose="020F0502020204030204" pitchFamily="34" charset="0"/>
                <a:ea typeface="Calibri" panose="020F0502020204030204" pitchFamily="34" charset="0"/>
              </a:rPr>
              <a:t>This copyrighted </a:t>
            </a:r>
            <a:r>
              <a:rPr lang="en-US" sz="800" dirty="0">
                <a:effectLst/>
                <a:latin typeface="Calibri" panose="020F0502020204030204" pitchFamily="34" charset="0"/>
                <a:ea typeface="Calibri" panose="020F0502020204030204" pitchFamily="34" charset="0"/>
              </a:rPr>
              <a:t>power point</a:t>
            </a:r>
            <a:r>
              <a:rPr lang="en-US" sz="800" dirty="0">
                <a:solidFill>
                  <a:srgbClr val="000000"/>
                </a:solidFill>
                <a:effectLst/>
                <a:latin typeface="Calibri" panose="020F0502020204030204" pitchFamily="34" charset="0"/>
                <a:ea typeface="Calibri" panose="020F0502020204030204" pitchFamily="34" charset="0"/>
              </a:rPr>
              <a:t> is presented by the NFHS. </a:t>
            </a:r>
            <a:r>
              <a:rPr lang="en-US" sz="800" dirty="0">
                <a:effectLst/>
                <a:latin typeface="Calibri" panose="020F0502020204030204" pitchFamily="34" charset="0"/>
                <a:ea typeface="Calibri" panose="020F0502020204030204" pitchFamily="34" charset="0"/>
              </a:rPr>
              <a:t>This m</a:t>
            </a:r>
            <a:r>
              <a:rPr lang="en-US" sz="800" dirty="0">
                <a:solidFill>
                  <a:srgbClr val="000000"/>
                </a:solidFill>
                <a:effectLst/>
                <a:latin typeface="Calibri" panose="020F0502020204030204" pitchFamily="34" charset="0"/>
                <a:ea typeface="Calibri" panose="020F0502020204030204" pitchFamily="34" charset="0"/>
              </a:rPr>
              <a:t>aterial shall </a:t>
            </a:r>
            <a:r>
              <a:rPr lang="en-US" sz="800" dirty="0">
                <a:effectLst/>
                <a:latin typeface="Calibri" panose="020F0502020204030204" pitchFamily="34" charset="0"/>
                <a:ea typeface="Calibri" panose="020F0502020204030204" pitchFamily="34" charset="0"/>
              </a:rPr>
              <a:t>only </a:t>
            </a:r>
            <a:r>
              <a:rPr lang="en-US" sz="800" dirty="0">
                <a:solidFill>
                  <a:srgbClr val="000000"/>
                </a:solidFill>
                <a:effectLst/>
                <a:latin typeface="Calibri" panose="020F0502020204030204" pitchFamily="34" charset="0"/>
                <a:ea typeface="Calibri" panose="020F0502020204030204" pitchFamily="34" charset="0"/>
              </a:rPr>
              <a:t>be reproduced or distributed </a:t>
            </a:r>
            <a:r>
              <a:rPr lang="en-US" sz="800" dirty="0">
                <a:effectLst/>
                <a:latin typeface="Calibri" panose="020F0502020204030204" pitchFamily="34" charset="0"/>
                <a:ea typeface="Calibri" panose="020F0502020204030204" pitchFamily="34" charset="0"/>
              </a:rPr>
              <a:t>by member state associations for teaching and training purposes. Distribution to the public is prohibited </a:t>
            </a:r>
            <a:r>
              <a:rPr lang="en-US" sz="800" dirty="0">
                <a:solidFill>
                  <a:srgbClr val="000000"/>
                </a:solidFill>
                <a:effectLst/>
                <a:latin typeface="Calibri" panose="020F0502020204030204" pitchFamily="34" charset="0"/>
                <a:ea typeface="Calibri" panose="020F0502020204030204" pitchFamily="34" charset="0"/>
              </a:rPr>
              <a:t>without </a:t>
            </a:r>
            <a:r>
              <a:rPr lang="en-US" sz="800" dirty="0">
                <a:effectLst/>
                <a:latin typeface="Calibri" panose="020F0502020204030204" pitchFamily="34" charset="0"/>
                <a:ea typeface="Calibri" panose="020F0502020204030204" pitchFamily="34" charset="0"/>
              </a:rPr>
              <a:t>the </a:t>
            </a:r>
            <a:r>
              <a:rPr lang="en-US" sz="800" dirty="0">
                <a:solidFill>
                  <a:srgbClr val="000000"/>
                </a:solidFill>
                <a:effectLst/>
                <a:latin typeface="Calibri" panose="020F0502020204030204" pitchFamily="34" charset="0"/>
                <a:ea typeface="Calibri" panose="020F0502020204030204" pitchFamily="34" charset="0"/>
              </a:rPr>
              <a:t>express written consent from the NFHS.</a:t>
            </a:r>
            <a:r>
              <a:rPr lang="en-US" sz="800" dirty="0">
                <a:effectLst/>
                <a:latin typeface="Calibri" panose="020F0502020204030204" pitchFamily="34" charset="0"/>
                <a:ea typeface="Calibri" panose="020F0502020204030204" pitchFamily="34" charset="0"/>
              </a:rPr>
              <a:t> Please contact Davis Whitfield, COO at </a:t>
            </a:r>
            <a:r>
              <a:rPr lang="en-US" sz="800" u="sng" dirty="0">
                <a:solidFill>
                  <a:srgbClr val="0000FF"/>
                </a:solidFill>
                <a:effectLst/>
                <a:latin typeface="Calibri" panose="020F0502020204030204" pitchFamily="34" charset="0"/>
                <a:ea typeface="Calibri" panose="020F0502020204030204" pitchFamily="34" charset="0"/>
                <a:hlinkClick r:id="rId4"/>
              </a:rPr>
              <a:t>dwhitfield@nfhs.org</a:t>
            </a:r>
            <a:r>
              <a:rPr lang="en-US" sz="800" dirty="0">
                <a:effectLst/>
                <a:latin typeface="Calibri" panose="020F0502020204030204" pitchFamily="34" charset="0"/>
                <a:ea typeface="Calibri" panose="020F0502020204030204" pitchFamily="34" charset="0"/>
              </a:rPr>
              <a:t> with requests.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3" descr="A group of people playing baseball&#10;&#10;Description automatically generated">
            <a:extLst>
              <a:ext uri="{FF2B5EF4-FFF2-40B4-BE49-F238E27FC236}">
                <a16:creationId xmlns:a16="http://schemas.microsoft.com/office/drawing/2014/main" id="{3532E035-7B75-04CB-D4F5-227B13AC28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97"/>
            <a:ext cx="12192000" cy="4408510"/>
          </a:xfrm>
          <a:prstGeom prst="rect">
            <a:avLst/>
          </a:prstGeom>
        </p:spPr>
      </p:pic>
      <p:sp>
        <p:nvSpPr>
          <p:cNvPr id="5" name="Rectangle 4"/>
          <p:cNvSpPr/>
          <p:nvPr userDrawn="1"/>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A close up of a sign&#10;&#10;Description automatically generated">
            <a:extLst>
              <a:ext uri="{FF2B5EF4-FFF2-40B4-BE49-F238E27FC236}">
                <a16:creationId xmlns:a16="http://schemas.microsoft.com/office/drawing/2014/main" id="{8494E476-94BE-4249-BA58-F863CF9C2C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69929" y="4858995"/>
            <a:ext cx="1260753" cy="147218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757713DC-30C4-4EB6-933B-B35831C7F715}" type="datetimeFigureOut">
              <a:rPr lang="en-US"/>
              <a:pPr>
                <a:defRPr/>
              </a:pPr>
              <a:t>3/19/2024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431FA01-9D33-4534-80B3-5D3504E709E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05776A87-DE02-4380-BE4E-590E16FBA8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65" b="23846"/>
          <a:stretch>
            <a:fillRect/>
          </a:stretch>
        </p:blipFill>
        <p:spPr bwMode="auto">
          <a:xfrm>
            <a:off x="0" y="0"/>
            <a:ext cx="12192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D626804-AA01-4FAD-9DBF-862D8D06B530}"/>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8D4A1101-CBFA-42B8-AF37-78C782D74FB4}"/>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F65492F5-F652-4AFF-99F3-B39DF0201FE9}"/>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22">
            <a:extLst>
              <a:ext uri="{FF2B5EF4-FFF2-40B4-BE49-F238E27FC236}">
                <a16:creationId xmlns:a16="http://schemas.microsoft.com/office/drawing/2014/main" id="{A9D18706-4BDE-4282-9907-004B987D0889}"/>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id="{769A6EE4-7B2A-4A1F-9D78-2ABD8DC0C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E918E462-302D-415E-93C9-9F7D1D1B5B8B}"/>
              </a:ext>
            </a:extLst>
          </p:cNvPr>
          <p:cNvSpPr>
            <a:spLocks noGrp="1"/>
          </p:cNvSpPr>
          <p:nvPr>
            <p:ph type="subTitle" idx="1"/>
          </p:nvPr>
        </p:nvSpPr>
        <p:spPr>
          <a:xfrm>
            <a:off x="3180080" y="5034279"/>
            <a:ext cx="8829040" cy="1280795"/>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Rectangle 1">
            <a:extLst>
              <a:ext uri="{FF2B5EF4-FFF2-40B4-BE49-F238E27FC236}">
                <a16:creationId xmlns:a16="http://schemas.microsoft.com/office/drawing/2014/main" id="{FE1AD314-4C5A-4166-9AE6-A5360E8EBDC9}"/>
              </a:ext>
            </a:extLst>
          </p:cNvPr>
          <p:cNvSpPr>
            <a:spLocks noChangeArrowheads="1"/>
          </p:cNvSpPr>
          <p:nvPr userDrawn="1"/>
        </p:nvSpPr>
        <p:spPr bwMode="auto">
          <a:xfrm>
            <a:off x="3180079" y="6385453"/>
            <a:ext cx="7726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r>
              <a:rPr lang="en-US" sz="800" dirty="0">
                <a:solidFill>
                  <a:srgbClr val="000000"/>
                </a:solidFill>
                <a:effectLst/>
                <a:latin typeface="Calibri" panose="020F0502020204030204" pitchFamily="34" charset="0"/>
                <a:ea typeface="Calibri" panose="020F0502020204030204" pitchFamily="34" charset="0"/>
              </a:rPr>
              <a:t>Copyright© 2022 National Federation of State High School Associations. All Rights Reserved.</a:t>
            </a:r>
            <a:endParaRPr lang="en-US" sz="800" dirty="0">
              <a:effectLst/>
              <a:latin typeface="Calibri" panose="020F0502020204030204" pitchFamily="34" charset="0"/>
              <a:ea typeface="Calibri" panose="020F0502020204030204" pitchFamily="34" charset="0"/>
            </a:endParaRPr>
          </a:p>
          <a:p>
            <a:pPr marL="0" marR="0"/>
            <a:r>
              <a:rPr lang="en-US" sz="800" dirty="0">
                <a:solidFill>
                  <a:srgbClr val="000000"/>
                </a:solidFill>
                <a:effectLst/>
                <a:latin typeface="Calibri" panose="020F0502020204030204" pitchFamily="34" charset="0"/>
                <a:ea typeface="Calibri" panose="020F0502020204030204" pitchFamily="34" charset="0"/>
              </a:rPr>
              <a:t>This copyrighted </a:t>
            </a:r>
            <a:r>
              <a:rPr lang="en-US" sz="800" dirty="0">
                <a:effectLst/>
                <a:latin typeface="Calibri" panose="020F0502020204030204" pitchFamily="34" charset="0"/>
                <a:ea typeface="Calibri" panose="020F0502020204030204" pitchFamily="34" charset="0"/>
              </a:rPr>
              <a:t>power point</a:t>
            </a:r>
            <a:r>
              <a:rPr lang="en-US" sz="800" dirty="0">
                <a:solidFill>
                  <a:srgbClr val="000000"/>
                </a:solidFill>
                <a:effectLst/>
                <a:latin typeface="Calibri" panose="020F0502020204030204" pitchFamily="34" charset="0"/>
                <a:ea typeface="Calibri" panose="020F0502020204030204" pitchFamily="34" charset="0"/>
              </a:rPr>
              <a:t> is presented by the NFHS. </a:t>
            </a:r>
            <a:r>
              <a:rPr lang="en-US" sz="800" dirty="0">
                <a:effectLst/>
                <a:latin typeface="Calibri" panose="020F0502020204030204" pitchFamily="34" charset="0"/>
                <a:ea typeface="Calibri" panose="020F0502020204030204" pitchFamily="34" charset="0"/>
              </a:rPr>
              <a:t>This m</a:t>
            </a:r>
            <a:r>
              <a:rPr lang="en-US" sz="800" dirty="0">
                <a:solidFill>
                  <a:srgbClr val="000000"/>
                </a:solidFill>
                <a:effectLst/>
                <a:latin typeface="Calibri" panose="020F0502020204030204" pitchFamily="34" charset="0"/>
                <a:ea typeface="Calibri" panose="020F0502020204030204" pitchFamily="34" charset="0"/>
              </a:rPr>
              <a:t>aterial shall </a:t>
            </a:r>
            <a:r>
              <a:rPr lang="en-US" sz="800" dirty="0">
                <a:effectLst/>
                <a:latin typeface="Calibri" panose="020F0502020204030204" pitchFamily="34" charset="0"/>
                <a:ea typeface="Calibri" panose="020F0502020204030204" pitchFamily="34" charset="0"/>
              </a:rPr>
              <a:t>only </a:t>
            </a:r>
            <a:r>
              <a:rPr lang="en-US" sz="800" dirty="0">
                <a:solidFill>
                  <a:srgbClr val="000000"/>
                </a:solidFill>
                <a:effectLst/>
                <a:latin typeface="Calibri" panose="020F0502020204030204" pitchFamily="34" charset="0"/>
                <a:ea typeface="Calibri" panose="020F0502020204030204" pitchFamily="34" charset="0"/>
              </a:rPr>
              <a:t>be reproduced or distributed </a:t>
            </a:r>
            <a:r>
              <a:rPr lang="en-US" sz="800" dirty="0">
                <a:effectLst/>
                <a:latin typeface="Calibri" panose="020F0502020204030204" pitchFamily="34" charset="0"/>
                <a:ea typeface="Calibri" panose="020F0502020204030204" pitchFamily="34" charset="0"/>
              </a:rPr>
              <a:t>by member state associations for teaching and training purposes. Distribution to the public is prohibited </a:t>
            </a:r>
            <a:r>
              <a:rPr lang="en-US" sz="800" dirty="0">
                <a:solidFill>
                  <a:srgbClr val="000000"/>
                </a:solidFill>
                <a:effectLst/>
                <a:latin typeface="Calibri" panose="020F0502020204030204" pitchFamily="34" charset="0"/>
                <a:ea typeface="Calibri" panose="020F0502020204030204" pitchFamily="34" charset="0"/>
              </a:rPr>
              <a:t>without </a:t>
            </a:r>
            <a:r>
              <a:rPr lang="en-US" sz="800" dirty="0">
                <a:effectLst/>
                <a:latin typeface="Calibri" panose="020F0502020204030204" pitchFamily="34" charset="0"/>
                <a:ea typeface="Calibri" panose="020F0502020204030204" pitchFamily="34" charset="0"/>
              </a:rPr>
              <a:t>the </a:t>
            </a:r>
            <a:r>
              <a:rPr lang="en-US" sz="800" dirty="0">
                <a:solidFill>
                  <a:srgbClr val="000000"/>
                </a:solidFill>
                <a:effectLst/>
                <a:latin typeface="Calibri" panose="020F0502020204030204" pitchFamily="34" charset="0"/>
                <a:ea typeface="Calibri" panose="020F0502020204030204" pitchFamily="34" charset="0"/>
              </a:rPr>
              <a:t>express written consent from the NFHS.</a:t>
            </a:r>
            <a:r>
              <a:rPr lang="en-US" sz="800" dirty="0">
                <a:effectLst/>
                <a:latin typeface="Calibri" panose="020F0502020204030204" pitchFamily="34" charset="0"/>
                <a:ea typeface="Calibri" panose="020F0502020204030204" pitchFamily="34" charset="0"/>
              </a:rPr>
              <a:t> Please contact Davis Whitfield, COO at </a:t>
            </a:r>
            <a:r>
              <a:rPr lang="en-US" sz="800" u="sng" dirty="0">
                <a:solidFill>
                  <a:srgbClr val="0000FF"/>
                </a:solidFill>
                <a:effectLst/>
                <a:latin typeface="Calibri" panose="020F0502020204030204" pitchFamily="34" charset="0"/>
                <a:ea typeface="Calibri" panose="020F0502020204030204" pitchFamily="34" charset="0"/>
                <a:hlinkClick r:id="rId4"/>
              </a:rPr>
              <a:t>dwhitfield@nfhs.org</a:t>
            </a:r>
            <a:r>
              <a:rPr lang="en-US" sz="800" dirty="0">
                <a:effectLst/>
                <a:latin typeface="Calibri" panose="020F0502020204030204" pitchFamily="34" charset="0"/>
                <a:ea typeface="Calibri" panose="020F0502020204030204" pitchFamily="34" charset="0"/>
              </a:rPr>
              <a:t> with requests.</a:t>
            </a:r>
          </a:p>
        </p:txBody>
      </p:sp>
    </p:spTree>
    <p:extLst>
      <p:ext uri="{BB962C8B-B14F-4D97-AF65-F5344CB8AC3E}">
        <p14:creationId xmlns:p14="http://schemas.microsoft.com/office/powerpoint/2010/main" val="1424135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Sporty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77D9E9-DD30-40CF-B73C-3776F1E55E5B}"/>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674685B0-DD03-4184-AED9-FC1EC73FCC23}"/>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DA3322D-8868-48DB-8A24-01B729D2C467}"/>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22">
            <a:extLst>
              <a:ext uri="{FF2B5EF4-FFF2-40B4-BE49-F238E27FC236}">
                <a16:creationId xmlns:a16="http://schemas.microsoft.com/office/drawing/2014/main" id="{9681A93F-7594-43BF-A07F-5C28356179C8}"/>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id="{B322712E-14D9-46D4-904A-6142ECD2F4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D3DA8BC8-177B-4C4F-B401-F26F429D2170}"/>
              </a:ext>
            </a:extLst>
          </p:cNvPr>
          <p:cNvSpPr>
            <a:spLocks noGrp="1"/>
          </p:cNvSpPr>
          <p:nvPr>
            <p:ph type="subTitle" idx="1"/>
          </p:nvPr>
        </p:nvSpPr>
        <p:spPr>
          <a:xfrm>
            <a:off x="3180080" y="5034279"/>
            <a:ext cx="8829040" cy="1280795"/>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Rectangle 1">
            <a:extLst>
              <a:ext uri="{FF2B5EF4-FFF2-40B4-BE49-F238E27FC236}">
                <a16:creationId xmlns:a16="http://schemas.microsoft.com/office/drawing/2014/main" id="{039A748F-18E0-4EA9-AE27-3644DF0F94B0}"/>
              </a:ext>
            </a:extLst>
          </p:cNvPr>
          <p:cNvSpPr>
            <a:spLocks noChangeArrowheads="1"/>
          </p:cNvSpPr>
          <p:nvPr userDrawn="1"/>
        </p:nvSpPr>
        <p:spPr bwMode="auto">
          <a:xfrm>
            <a:off x="3180079" y="6385453"/>
            <a:ext cx="7726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r>
              <a:rPr lang="en-US" sz="800" dirty="0">
                <a:solidFill>
                  <a:srgbClr val="000000"/>
                </a:solidFill>
                <a:effectLst/>
                <a:latin typeface="Calibri" panose="020F0502020204030204" pitchFamily="34" charset="0"/>
                <a:ea typeface="Calibri" panose="020F0502020204030204" pitchFamily="34" charset="0"/>
              </a:rPr>
              <a:t>Copyright© 2022 National Federation of State High School Associations. All Rights Reserved.</a:t>
            </a:r>
            <a:endParaRPr lang="en-US" sz="800" dirty="0">
              <a:effectLst/>
              <a:latin typeface="Calibri" panose="020F0502020204030204" pitchFamily="34" charset="0"/>
              <a:ea typeface="Calibri" panose="020F0502020204030204" pitchFamily="34" charset="0"/>
            </a:endParaRPr>
          </a:p>
          <a:p>
            <a:pPr marL="0" marR="0"/>
            <a:r>
              <a:rPr lang="en-US" sz="800" dirty="0">
                <a:solidFill>
                  <a:srgbClr val="000000"/>
                </a:solidFill>
                <a:effectLst/>
                <a:latin typeface="Calibri" panose="020F0502020204030204" pitchFamily="34" charset="0"/>
                <a:ea typeface="Calibri" panose="020F0502020204030204" pitchFamily="34" charset="0"/>
              </a:rPr>
              <a:t>This copyrighted </a:t>
            </a:r>
            <a:r>
              <a:rPr lang="en-US" sz="800" dirty="0">
                <a:effectLst/>
                <a:latin typeface="Calibri" panose="020F0502020204030204" pitchFamily="34" charset="0"/>
                <a:ea typeface="Calibri" panose="020F0502020204030204" pitchFamily="34" charset="0"/>
              </a:rPr>
              <a:t>power point</a:t>
            </a:r>
            <a:r>
              <a:rPr lang="en-US" sz="800" dirty="0">
                <a:solidFill>
                  <a:srgbClr val="000000"/>
                </a:solidFill>
                <a:effectLst/>
                <a:latin typeface="Calibri" panose="020F0502020204030204" pitchFamily="34" charset="0"/>
                <a:ea typeface="Calibri" panose="020F0502020204030204" pitchFamily="34" charset="0"/>
              </a:rPr>
              <a:t> is presented by the NFHS. </a:t>
            </a:r>
            <a:r>
              <a:rPr lang="en-US" sz="800" dirty="0">
                <a:effectLst/>
                <a:latin typeface="Calibri" panose="020F0502020204030204" pitchFamily="34" charset="0"/>
                <a:ea typeface="Calibri" panose="020F0502020204030204" pitchFamily="34" charset="0"/>
              </a:rPr>
              <a:t>This m</a:t>
            </a:r>
            <a:r>
              <a:rPr lang="en-US" sz="800" dirty="0">
                <a:solidFill>
                  <a:srgbClr val="000000"/>
                </a:solidFill>
                <a:effectLst/>
                <a:latin typeface="Calibri" panose="020F0502020204030204" pitchFamily="34" charset="0"/>
                <a:ea typeface="Calibri" panose="020F0502020204030204" pitchFamily="34" charset="0"/>
              </a:rPr>
              <a:t>aterial shall </a:t>
            </a:r>
            <a:r>
              <a:rPr lang="en-US" sz="800" dirty="0">
                <a:effectLst/>
                <a:latin typeface="Calibri" panose="020F0502020204030204" pitchFamily="34" charset="0"/>
                <a:ea typeface="Calibri" panose="020F0502020204030204" pitchFamily="34" charset="0"/>
              </a:rPr>
              <a:t>only </a:t>
            </a:r>
            <a:r>
              <a:rPr lang="en-US" sz="800" dirty="0">
                <a:solidFill>
                  <a:srgbClr val="000000"/>
                </a:solidFill>
                <a:effectLst/>
                <a:latin typeface="Calibri" panose="020F0502020204030204" pitchFamily="34" charset="0"/>
                <a:ea typeface="Calibri" panose="020F0502020204030204" pitchFamily="34" charset="0"/>
              </a:rPr>
              <a:t>be reproduced or distributed </a:t>
            </a:r>
            <a:r>
              <a:rPr lang="en-US" sz="800" dirty="0">
                <a:effectLst/>
                <a:latin typeface="Calibri" panose="020F0502020204030204" pitchFamily="34" charset="0"/>
                <a:ea typeface="Calibri" panose="020F0502020204030204" pitchFamily="34" charset="0"/>
              </a:rPr>
              <a:t>by member state associations for teaching and training purposes. Distribution to the public is prohibited </a:t>
            </a:r>
            <a:r>
              <a:rPr lang="en-US" sz="800" dirty="0">
                <a:solidFill>
                  <a:srgbClr val="000000"/>
                </a:solidFill>
                <a:effectLst/>
                <a:latin typeface="Calibri" panose="020F0502020204030204" pitchFamily="34" charset="0"/>
                <a:ea typeface="Calibri" panose="020F0502020204030204" pitchFamily="34" charset="0"/>
              </a:rPr>
              <a:t>without </a:t>
            </a:r>
            <a:r>
              <a:rPr lang="en-US" sz="800" dirty="0">
                <a:effectLst/>
                <a:latin typeface="Calibri" panose="020F0502020204030204" pitchFamily="34" charset="0"/>
                <a:ea typeface="Calibri" panose="020F0502020204030204" pitchFamily="34" charset="0"/>
              </a:rPr>
              <a:t>the </a:t>
            </a:r>
            <a:r>
              <a:rPr lang="en-US" sz="800" dirty="0">
                <a:solidFill>
                  <a:srgbClr val="000000"/>
                </a:solidFill>
                <a:effectLst/>
                <a:latin typeface="Calibri" panose="020F0502020204030204" pitchFamily="34" charset="0"/>
                <a:ea typeface="Calibri" panose="020F0502020204030204" pitchFamily="34" charset="0"/>
              </a:rPr>
              <a:t>express written consent from the NFHS.</a:t>
            </a:r>
            <a:r>
              <a:rPr lang="en-US" sz="800" dirty="0">
                <a:effectLst/>
                <a:latin typeface="Calibri" panose="020F0502020204030204" pitchFamily="34" charset="0"/>
                <a:ea typeface="Calibri" panose="020F0502020204030204" pitchFamily="34" charset="0"/>
              </a:rPr>
              <a:t> Please contact Davis Whitfield, COO at </a:t>
            </a:r>
            <a:r>
              <a:rPr lang="en-US" sz="800" u="sng" dirty="0">
                <a:solidFill>
                  <a:srgbClr val="0000FF"/>
                </a:solidFill>
                <a:effectLst/>
                <a:latin typeface="Calibri" panose="020F0502020204030204" pitchFamily="34" charset="0"/>
                <a:ea typeface="Calibri" panose="020F0502020204030204" pitchFamily="34" charset="0"/>
                <a:hlinkClick r:id="rId3"/>
              </a:rPr>
              <a:t>dwhitfield@nfhs.org</a:t>
            </a:r>
            <a:r>
              <a:rPr lang="en-US" sz="800" dirty="0">
                <a:effectLst/>
                <a:latin typeface="Calibri" panose="020F0502020204030204" pitchFamily="34" charset="0"/>
                <a:ea typeface="Calibri" panose="020F0502020204030204" pitchFamily="34" charset="0"/>
              </a:rPr>
              <a:t> with requests.</a:t>
            </a:r>
          </a:p>
        </p:txBody>
      </p:sp>
    </p:spTree>
    <p:extLst>
      <p:ext uri="{BB962C8B-B14F-4D97-AF65-F5344CB8AC3E}">
        <p14:creationId xmlns:p14="http://schemas.microsoft.com/office/powerpoint/2010/main" val="1808670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626804-AA01-4FAD-9DBF-862D8D06B530}"/>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8D4A1101-CBFA-42B8-AF37-78C782D74FB4}"/>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F65492F5-F652-4AFF-99F3-B39DF0201FE9}"/>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22">
            <a:extLst>
              <a:ext uri="{FF2B5EF4-FFF2-40B4-BE49-F238E27FC236}">
                <a16:creationId xmlns:a16="http://schemas.microsoft.com/office/drawing/2014/main" id="{A9D18706-4BDE-4282-9907-004B987D0889}"/>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id="{769A6EE4-7B2A-4A1F-9D78-2ABD8DC0C3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E918E462-302D-415E-93C9-9F7D1D1B5B8B}"/>
              </a:ext>
            </a:extLst>
          </p:cNvPr>
          <p:cNvSpPr>
            <a:spLocks noGrp="1"/>
          </p:cNvSpPr>
          <p:nvPr>
            <p:ph type="subTitle" idx="1"/>
          </p:nvPr>
        </p:nvSpPr>
        <p:spPr>
          <a:xfrm>
            <a:off x="3180080" y="5034279"/>
            <a:ext cx="8829040" cy="1280795"/>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Rectangle 1">
            <a:extLst>
              <a:ext uri="{FF2B5EF4-FFF2-40B4-BE49-F238E27FC236}">
                <a16:creationId xmlns:a16="http://schemas.microsoft.com/office/drawing/2014/main" id="{FE1AD314-4C5A-4166-9AE6-A5360E8EBDC9}"/>
              </a:ext>
            </a:extLst>
          </p:cNvPr>
          <p:cNvSpPr>
            <a:spLocks noChangeArrowheads="1"/>
          </p:cNvSpPr>
          <p:nvPr userDrawn="1"/>
        </p:nvSpPr>
        <p:spPr bwMode="auto">
          <a:xfrm>
            <a:off x="3180079" y="6385453"/>
            <a:ext cx="7726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r>
              <a:rPr lang="en-US" sz="800" dirty="0">
                <a:solidFill>
                  <a:srgbClr val="000000"/>
                </a:solidFill>
                <a:effectLst/>
                <a:latin typeface="Calibri" panose="020F0502020204030204" pitchFamily="34" charset="0"/>
                <a:ea typeface="Calibri" panose="020F0502020204030204" pitchFamily="34" charset="0"/>
              </a:rPr>
              <a:t>Copyright© 2022 National Federation of State High School Associations. All Rights Reserved.</a:t>
            </a:r>
            <a:endParaRPr lang="en-US" sz="800" dirty="0">
              <a:effectLst/>
              <a:latin typeface="Calibri" panose="020F0502020204030204" pitchFamily="34" charset="0"/>
              <a:ea typeface="Calibri" panose="020F0502020204030204" pitchFamily="34" charset="0"/>
            </a:endParaRPr>
          </a:p>
          <a:p>
            <a:pPr marL="0" marR="0"/>
            <a:r>
              <a:rPr lang="en-US" sz="800" dirty="0">
                <a:solidFill>
                  <a:srgbClr val="000000"/>
                </a:solidFill>
                <a:effectLst/>
                <a:latin typeface="Calibri" panose="020F0502020204030204" pitchFamily="34" charset="0"/>
                <a:ea typeface="Calibri" panose="020F0502020204030204" pitchFamily="34" charset="0"/>
              </a:rPr>
              <a:t>This copyrighted </a:t>
            </a:r>
            <a:r>
              <a:rPr lang="en-US" sz="800" dirty="0">
                <a:effectLst/>
                <a:latin typeface="Calibri" panose="020F0502020204030204" pitchFamily="34" charset="0"/>
                <a:ea typeface="Calibri" panose="020F0502020204030204" pitchFamily="34" charset="0"/>
              </a:rPr>
              <a:t>power point</a:t>
            </a:r>
            <a:r>
              <a:rPr lang="en-US" sz="800" dirty="0">
                <a:solidFill>
                  <a:srgbClr val="000000"/>
                </a:solidFill>
                <a:effectLst/>
                <a:latin typeface="Calibri" panose="020F0502020204030204" pitchFamily="34" charset="0"/>
                <a:ea typeface="Calibri" panose="020F0502020204030204" pitchFamily="34" charset="0"/>
              </a:rPr>
              <a:t> is presented by the NFHS. </a:t>
            </a:r>
            <a:r>
              <a:rPr lang="en-US" sz="800" dirty="0">
                <a:effectLst/>
                <a:latin typeface="Calibri" panose="020F0502020204030204" pitchFamily="34" charset="0"/>
                <a:ea typeface="Calibri" panose="020F0502020204030204" pitchFamily="34" charset="0"/>
              </a:rPr>
              <a:t>This m</a:t>
            </a:r>
            <a:r>
              <a:rPr lang="en-US" sz="800" dirty="0">
                <a:solidFill>
                  <a:srgbClr val="000000"/>
                </a:solidFill>
                <a:effectLst/>
                <a:latin typeface="Calibri" panose="020F0502020204030204" pitchFamily="34" charset="0"/>
                <a:ea typeface="Calibri" panose="020F0502020204030204" pitchFamily="34" charset="0"/>
              </a:rPr>
              <a:t>aterial shall </a:t>
            </a:r>
            <a:r>
              <a:rPr lang="en-US" sz="800" dirty="0">
                <a:effectLst/>
                <a:latin typeface="Calibri" panose="020F0502020204030204" pitchFamily="34" charset="0"/>
                <a:ea typeface="Calibri" panose="020F0502020204030204" pitchFamily="34" charset="0"/>
              </a:rPr>
              <a:t>only </a:t>
            </a:r>
            <a:r>
              <a:rPr lang="en-US" sz="800" dirty="0">
                <a:solidFill>
                  <a:srgbClr val="000000"/>
                </a:solidFill>
                <a:effectLst/>
                <a:latin typeface="Calibri" panose="020F0502020204030204" pitchFamily="34" charset="0"/>
                <a:ea typeface="Calibri" panose="020F0502020204030204" pitchFamily="34" charset="0"/>
              </a:rPr>
              <a:t>be reproduced or distributed </a:t>
            </a:r>
            <a:r>
              <a:rPr lang="en-US" sz="800" dirty="0">
                <a:effectLst/>
                <a:latin typeface="Calibri" panose="020F0502020204030204" pitchFamily="34" charset="0"/>
                <a:ea typeface="Calibri" panose="020F0502020204030204" pitchFamily="34" charset="0"/>
              </a:rPr>
              <a:t>by member state associations for teaching and training purposes. Distribution to the public is prohibited </a:t>
            </a:r>
            <a:r>
              <a:rPr lang="en-US" sz="800" dirty="0">
                <a:solidFill>
                  <a:srgbClr val="000000"/>
                </a:solidFill>
                <a:effectLst/>
                <a:latin typeface="Calibri" panose="020F0502020204030204" pitchFamily="34" charset="0"/>
                <a:ea typeface="Calibri" panose="020F0502020204030204" pitchFamily="34" charset="0"/>
              </a:rPr>
              <a:t>without </a:t>
            </a:r>
            <a:r>
              <a:rPr lang="en-US" sz="800" dirty="0">
                <a:effectLst/>
                <a:latin typeface="Calibri" panose="020F0502020204030204" pitchFamily="34" charset="0"/>
                <a:ea typeface="Calibri" panose="020F0502020204030204" pitchFamily="34" charset="0"/>
              </a:rPr>
              <a:t>the </a:t>
            </a:r>
            <a:r>
              <a:rPr lang="en-US" sz="800" dirty="0">
                <a:solidFill>
                  <a:srgbClr val="000000"/>
                </a:solidFill>
                <a:effectLst/>
                <a:latin typeface="Calibri" panose="020F0502020204030204" pitchFamily="34" charset="0"/>
                <a:ea typeface="Calibri" panose="020F0502020204030204" pitchFamily="34" charset="0"/>
              </a:rPr>
              <a:t>express written consent from the NFHS.</a:t>
            </a:r>
            <a:r>
              <a:rPr lang="en-US" sz="800" dirty="0">
                <a:effectLst/>
                <a:latin typeface="Calibri" panose="020F0502020204030204" pitchFamily="34" charset="0"/>
                <a:ea typeface="Calibri" panose="020F0502020204030204" pitchFamily="34" charset="0"/>
              </a:rPr>
              <a:t> Please contact Davis Whitfield, COO at </a:t>
            </a:r>
            <a:r>
              <a:rPr lang="en-US" sz="800" u="sng" dirty="0">
                <a:solidFill>
                  <a:srgbClr val="0000FF"/>
                </a:solidFill>
                <a:effectLst/>
                <a:latin typeface="Calibri" panose="020F0502020204030204" pitchFamily="34" charset="0"/>
                <a:ea typeface="Calibri" panose="020F0502020204030204" pitchFamily="34" charset="0"/>
                <a:hlinkClick r:id="rId3"/>
              </a:rPr>
              <a:t>dwhitfield@nfhs.org</a:t>
            </a:r>
            <a:r>
              <a:rPr lang="en-US" sz="800" dirty="0">
                <a:effectLst/>
                <a:latin typeface="Calibri" panose="020F0502020204030204" pitchFamily="34" charset="0"/>
                <a:ea typeface="Calibri" panose="020F0502020204030204" pitchFamily="34" charset="0"/>
              </a:rPr>
              <a:t> with requests.</a:t>
            </a:r>
          </a:p>
        </p:txBody>
      </p:sp>
    </p:spTree>
    <p:extLst>
      <p:ext uri="{BB962C8B-B14F-4D97-AF65-F5344CB8AC3E}">
        <p14:creationId xmlns:p14="http://schemas.microsoft.com/office/powerpoint/2010/main" val="4291632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Sporty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77D9E9-DD30-40CF-B73C-3776F1E55E5B}"/>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674685B0-DD03-4184-AED9-FC1EC73FCC23}"/>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DA3322D-8868-48DB-8A24-01B729D2C467}"/>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22">
            <a:extLst>
              <a:ext uri="{FF2B5EF4-FFF2-40B4-BE49-F238E27FC236}">
                <a16:creationId xmlns:a16="http://schemas.microsoft.com/office/drawing/2014/main" id="{9681A93F-7594-43BF-A07F-5C28356179C8}"/>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id="{B322712E-14D9-46D4-904A-6142ECD2F4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D3DA8BC8-177B-4C4F-B401-F26F429D2170}"/>
              </a:ext>
            </a:extLst>
          </p:cNvPr>
          <p:cNvSpPr>
            <a:spLocks noGrp="1"/>
          </p:cNvSpPr>
          <p:nvPr>
            <p:ph type="subTitle" idx="1"/>
          </p:nvPr>
        </p:nvSpPr>
        <p:spPr>
          <a:xfrm>
            <a:off x="3180080" y="5034279"/>
            <a:ext cx="8829040" cy="1280795"/>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Rectangle 1">
            <a:extLst>
              <a:ext uri="{FF2B5EF4-FFF2-40B4-BE49-F238E27FC236}">
                <a16:creationId xmlns:a16="http://schemas.microsoft.com/office/drawing/2014/main" id="{039A748F-18E0-4EA9-AE27-3644DF0F94B0}"/>
              </a:ext>
            </a:extLst>
          </p:cNvPr>
          <p:cNvSpPr>
            <a:spLocks noChangeArrowheads="1"/>
          </p:cNvSpPr>
          <p:nvPr userDrawn="1"/>
        </p:nvSpPr>
        <p:spPr bwMode="auto">
          <a:xfrm>
            <a:off x="3180079" y="6385453"/>
            <a:ext cx="7726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r>
              <a:rPr lang="en-US" sz="800" dirty="0">
                <a:solidFill>
                  <a:srgbClr val="000000"/>
                </a:solidFill>
                <a:effectLst/>
                <a:latin typeface="Calibri" panose="020F0502020204030204" pitchFamily="34" charset="0"/>
                <a:ea typeface="Calibri" panose="020F0502020204030204" pitchFamily="34" charset="0"/>
              </a:rPr>
              <a:t>Copyright© 2022 National Federation of State High School Associations. All Rights Reserved.</a:t>
            </a:r>
            <a:endParaRPr lang="en-US" sz="800" dirty="0">
              <a:effectLst/>
              <a:latin typeface="Calibri" panose="020F0502020204030204" pitchFamily="34" charset="0"/>
              <a:ea typeface="Calibri" panose="020F0502020204030204" pitchFamily="34" charset="0"/>
            </a:endParaRPr>
          </a:p>
          <a:p>
            <a:pPr marL="0" marR="0"/>
            <a:r>
              <a:rPr lang="en-US" sz="800" dirty="0">
                <a:solidFill>
                  <a:srgbClr val="000000"/>
                </a:solidFill>
                <a:effectLst/>
                <a:latin typeface="Calibri" panose="020F0502020204030204" pitchFamily="34" charset="0"/>
                <a:ea typeface="Calibri" panose="020F0502020204030204" pitchFamily="34" charset="0"/>
              </a:rPr>
              <a:t>This copyrighted </a:t>
            </a:r>
            <a:r>
              <a:rPr lang="en-US" sz="800" dirty="0">
                <a:effectLst/>
                <a:latin typeface="Calibri" panose="020F0502020204030204" pitchFamily="34" charset="0"/>
                <a:ea typeface="Calibri" panose="020F0502020204030204" pitchFamily="34" charset="0"/>
              </a:rPr>
              <a:t>power point</a:t>
            </a:r>
            <a:r>
              <a:rPr lang="en-US" sz="800" dirty="0">
                <a:solidFill>
                  <a:srgbClr val="000000"/>
                </a:solidFill>
                <a:effectLst/>
                <a:latin typeface="Calibri" panose="020F0502020204030204" pitchFamily="34" charset="0"/>
                <a:ea typeface="Calibri" panose="020F0502020204030204" pitchFamily="34" charset="0"/>
              </a:rPr>
              <a:t> is presented by the NFHS. </a:t>
            </a:r>
            <a:r>
              <a:rPr lang="en-US" sz="800" dirty="0">
                <a:effectLst/>
                <a:latin typeface="Calibri" panose="020F0502020204030204" pitchFamily="34" charset="0"/>
                <a:ea typeface="Calibri" panose="020F0502020204030204" pitchFamily="34" charset="0"/>
              </a:rPr>
              <a:t>This m</a:t>
            </a:r>
            <a:r>
              <a:rPr lang="en-US" sz="800" dirty="0">
                <a:solidFill>
                  <a:srgbClr val="000000"/>
                </a:solidFill>
                <a:effectLst/>
                <a:latin typeface="Calibri" panose="020F0502020204030204" pitchFamily="34" charset="0"/>
                <a:ea typeface="Calibri" panose="020F0502020204030204" pitchFamily="34" charset="0"/>
              </a:rPr>
              <a:t>aterial shall </a:t>
            </a:r>
            <a:r>
              <a:rPr lang="en-US" sz="800" dirty="0">
                <a:effectLst/>
                <a:latin typeface="Calibri" panose="020F0502020204030204" pitchFamily="34" charset="0"/>
                <a:ea typeface="Calibri" panose="020F0502020204030204" pitchFamily="34" charset="0"/>
              </a:rPr>
              <a:t>only </a:t>
            </a:r>
            <a:r>
              <a:rPr lang="en-US" sz="800" dirty="0">
                <a:solidFill>
                  <a:srgbClr val="000000"/>
                </a:solidFill>
                <a:effectLst/>
                <a:latin typeface="Calibri" panose="020F0502020204030204" pitchFamily="34" charset="0"/>
                <a:ea typeface="Calibri" panose="020F0502020204030204" pitchFamily="34" charset="0"/>
              </a:rPr>
              <a:t>be reproduced or distributed </a:t>
            </a:r>
            <a:r>
              <a:rPr lang="en-US" sz="800" dirty="0">
                <a:effectLst/>
                <a:latin typeface="Calibri" panose="020F0502020204030204" pitchFamily="34" charset="0"/>
                <a:ea typeface="Calibri" panose="020F0502020204030204" pitchFamily="34" charset="0"/>
              </a:rPr>
              <a:t>by member state associations for teaching and training purposes. Distribution to the public is prohibited </a:t>
            </a:r>
            <a:r>
              <a:rPr lang="en-US" sz="800" dirty="0">
                <a:solidFill>
                  <a:srgbClr val="000000"/>
                </a:solidFill>
                <a:effectLst/>
                <a:latin typeface="Calibri" panose="020F0502020204030204" pitchFamily="34" charset="0"/>
                <a:ea typeface="Calibri" panose="020F0502020204030204" pitchFamily="34" charset="0"/>
              </a:rPr>
              <a:t>without </a:t>
            </a:r>
            <a:r>
              <a:rPr lang="en-US" sz="800" dirty="0">
                <a:effectLst/>
                <a:latin typeface="Calibri" panose="020F0502020204030204" pitchFamily="34" charset="0"/>
                <a:ea typeface="Calibri" panose="020F0502020204030204" pitchFamily="34" charset="0"/>
              </a:rPr>
              <a:t>the </a:t>
            </a:r>
            <a:r>
              <a:rPr lang="en-US" sz="800" dirty="0">
                <a:solidFill>
                  <a:srgbClr val="000000"/>
                </a:solidFill>
                <a:effectLst/>
                <a:latin typeface="Calibri" panose="020F0502020204030204" pitchFamily="34" charset="0"/>
                <a:ea typeface="Calibri" panose="020F0502020204030204" pitchFamily="34" charset="0"/>
              </a:rPr>
              <a:t>express written consent from the NFHS.</a:t>
            </a:r>
            <a:r>
              <a:rPr lang="en-US" sz="800" dirty="0">
                <a:effectLst/>
                <a:latin typeface="Calibri" panose="020F0502020204030204" pitchFamily="34" charset="0"/>
                <a:ea typeface="Calibri" panose="020F0502020204030204" pitchFamily="34" charset="0"/>
              </a:rPr>
              <a:t> Please contact Davis Whitfield, COO at </a:t>
            </a:r>
            <a:r>
              <a:rPr lang="en-US" sz="800" u="sng" dirty="0">
                <a:solidFill>
                  <a:srgbClr val="0000FF"/>
                </a:solidFill>
                <a:effectLst/>
                <a:latin typeface="Calibri" panose="020F0502020204030204" pitchFamily="34" charset="0"/>
                <a:ea typeface="Calibri" panose="020F0502020204030204" pitchFamily="34" charset="0"/>
                <a:hlinkClick r:id="rId3"/>
              </a:rPr>
              <a:t>dwhitfield@nfhs.org</a:t>
            </a:r>
            <a:r>
              <a:rPr lang="en-US" sz="800" dirty="0">
                <a:effectLst/>
                <a:latin typeface="Calibri" panose="020F0502020204030204" pitchFamily="34" charset="0"/>
                <a:ea typeface="Calibri" panose="020F0502020204030204" pitchFamily="34" charset="0"/>
              </a:rPr>
              <a:t> with requests.</a:t>
            </a:r>
          </a:p>
        </p:txBody>
      </p:sp>
    </p:spTree>
    <p:extLst>
      <p:ext uri="{BB962C8B-B14F-4D97-AF65-F5344CB8AC3E}">
        <p14:creationId xmlns:p14="http://schemas.microsoft.com/office/powerpoint/2010/main" val="906319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B8709B-AC65-4451-8995-7BF369856C47}"/>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 descr="Slide18.png">
            <a:extLst>
              <a:ext uri="{FF2B5EF4-FFF2-40B4-BE49-F238E27FC236}">
                <a16:creationId xmlns:a16="http://schemas.microsoft.com/office/drawing/2014/main" id="{82C2F04B-E480-4EA4-ADA6-907F3117507C}"/>
              </a:ext>
            </a:extLst>
          </p:cNvPr>
          <p:cNvPicPr>
            <a:picLocks noChangeAspect="1"/>
          </p:cNvPicPr>
          <p:nvPr/>
        </p:nvPicPr>
        <p:blipFill>
          <a:blip r:embed="rId2">
            <a:extLst>
              <a:ext uri="{28A0092B-C50C-407E-A947-70E740481C1C}">
                <a14:useLocalDpi xmlns:a14="http://schemas.microsoft.com/office/drawing/2010/main" val="0"/>
              </a:ext>
            </a:extLst>
          </a:blip>
          <a:srcRect t="6187" b="51430"/>
          <a:stretch>
            <a:fillRect/>
          </a:stretch>
        </p:blipFill>
        <p:spPr bwMode="auto">
          <a:xfrm>
            <a:off x="0" y="-7938"/>
            <a:ext cx="12192000"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8555421-2120-413E-AD09-2B94AD52DE6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NFHS Network_FC_RGB_Transparent@300.png">
            <a:extLst>
              <a:ext uri="{FF2B5EF4-FFF2-40B4-BE49-F238E27FC236}">
                <a16:creationId xmlns:a16="http://schemas.microsoft.com/office/drawing/2014/main" id="{8F4B864E-AE31-48A1-87B4-A5EA90F2F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7613" y="4603750"/>
            <a:ext cx="2008187"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11562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ECB911-7872-4C2E-8096-2091801C8128}"/>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6" descr="Students.jpg">
            <a:extLst>
              <a:ext uri="{FF2B5EF4-FFF2-40B4-BE49-F238E27FC236}">
                <a16:creationId xmlns:a16="http://schemas.microsoft.com/office/drawing/2014/main" id="{514FB2DB-0F72-4310-89CB-B4B325311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65" b="23846"/>
          <a:stretch>
            <a:fillRect/>
          </a:stretch>
        </p:blipFill>
        <p:spPr bwMode="auto">
          <a:xfrm>
            <a:off x="0" y="0"/>
            <a:ext cx="12192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C3E3F0D-55C2-4BDE-B865-3D221E297D23}"/>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id="{B1806022-18A4-42AD-B789-B1EAEF9D6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95641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5_Rules Reminder">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30AC8842-8CB8-4985-B07F-C7E8FEC77EEC}"/>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E2F7B5-7B9C-46E9-AF64-31D7A7049F02}"/>
              </a:ext>
            </a:extLst>
          </p:cNvPr>
          <p:cNvSpPr>
            <a:spLocks noGrp="1"/>
          </p:cNvSpPr>
          <p:nvPr>
            <p:ph type="dt" sz="half" idx="10"/>
          </p:nvPr>
        </p:nvSpPr>
        <p:spPr/>
        <p:txBody>
          <a:bodyPr/>
          <a:lstStyle>
            <a:lvl1pPr>
              <a:defRPr/>
            </a:lvl1pPr>
          </a:lstStyle>
          <a:p>
            <a:pPr>
              <a:defRPr/>
            </a:pPr>
            <a:fld id="{3651F965-1E02-4346-99A2-D93290B4937E}" type="datetimeFigureOut">
              <a:rPr lang="en-US"/>
              <a:pPr>
                <a:defRPr/>
              </a:pPr>
              <a:t>3/19/2024</a:t>
            </a:fld>
            <a:endParaRPr lang="en-US"/>
          </a:p>
        </p:txBody>
      </p:sp>
      <p:sp>
        <p:nvSpPr>
          <p:cNvPr id="6" name="Footer Placeholder 4">
            <a:extLst>
              <a:ext uri="{FF2B5EF4-FFF2-40B4-BE49-F238E27FC236}">
                <a16:creationId xmlns:a16="http://schemas.microsoft.com/office/drawing/2014/main" id="{FBDE3E54-BE16-4AA4-B826-63629EB2D215}"/>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1E8AB7D9-20A4-4A16-8C47-9C41E632F20B}"/>
              </a:ext>
            </a:extLst>
          </p:cNvPr>
          <p:cNvSpPr>
            <a:spLocks noGrp="1"/>
          </p:cNvSpPr>
          <p:nvPr>
            <p:ph type="sldNum" sz="quarter" idx="12"/>
          </p:nvPr>
        </p:nvSpPr>
        <p:spPr/>
        <p:txBody>
          <a:bodyPr/>
          <a:lstStyle>
            <a:lvl1pPr>
              <a:defRPr/>
            </a:lvl1pPr>
          </a:lstStyle>
          <a:p>
            <a:pPr>
              <a:defRPr/>
            </a:pPr>
            <a:fld id="{F9A86AC6-DC08-4557-81C1-AD695608F259}" type="slidenum">
              <a:rPr lang="en-US"/>
              <a:pPr>
                <a:defRPr/>
              </a:pPr>
              <a:t>‹#›</a:t>
            </a:fld>
            <a:endParaRPr lang="en-US" dirty="0"/>
          </a:p>
        </p:txBody>
      </p:sp>
    </p:spTree>
    <p:extLst>
      <p:ext uri="{BB962C8B-B14F-4D97-AF65-F5344CB8AC3E}">
        <p14:creationId xmlns:p14="http://schemas.microsoft.com/office/powerpoint/2010/main" val="680558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4" name="Picture 3" descr="A group of people playing baseball&#10;&#10;Description automatically generated">
            <a:extLst>
              <a:ext uri="{FF2B5EF4-FFF2-40B4-BE49-F238E27FC236}">
                <a16:creationId xmlns:a16="http://schemas.microsoft.com/office/drawing/2014/main" id="{8C4F5762-10A8-B63B-EB23-1AA8FCA76F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97"/>
            <a:ext cx="12192000" cy="4408510"/>
          </a:xfrm>
          <a:prstGeom prst="rect">
            <a:avLst/>
          </a:prstGeom>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Box 9">
            <a:extLst>
              <a:ext uri="{FF2B5EF4-FFF2-40B4-BE49-F238E27FC236}">
                <a16:creationId xmlns:a16="http://schemas.microsoft.com/office/drawing/2014/main" id="{20E7DAFF-18A1-43A8-B015-E70E6D39270B}"/>
              </a:ext>
            </a:extLst>
          </p:cNvPr>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pic>
        <p:nvPicPr>
          <p:cNvPr id="8" name="Picture 7" descr="A picture containing drawing&#10;&#10;Description automatically generated">
            <a:extLst>
              <a:ext uri="{FF2B5EF4-FFF2-40B4-BE49-F238E27FC236}">
                <a16:creationId xmlns:a16="http://schemas.microsoft.com/office/drawing/2014/main" id="{3402AFB9-59C9-4F67-8129-CA6A6EFF25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395" y="5181983"/>
            <a:ext cx="1236422" cy="1444752"/>
          </a:xfrm>
          <a:prstGeom prst="rect">
            <a:avLst/>
          </a:prstGeom>
        </p:spPr>
      </p:pic>
      <p:sp>
        <p:nvSpPr>
          <p:cNvPr id="9" name="Rectangle 1">
            <a:extLst>
              <a:ext uri="{FF2B5EF4-FFF2-40B4-BE49-F238E27FC236}">
                <a16:creationId xmlns:a16="http://schemas.microsoft.com/office/drawing/2014/main" id="{D87A85E0-EB69-82ED-E1EB-67A1AB798B2C}"/>
              </a:ext>
            </a:extLst>
          </p:cNvPr>
          <p:cNvSpPr>
            <a:spLocks noChangeArrowheads="1"/>
          </p:cNvSpPr>
          <p:nvPr userDrawn="1"/>
        </p:nvSpPr>
        <p:spPr bwMode="auto">
          <a:xfrm>
            <a:off x="3180079" y="6385453"/>
            <a:ext cx="7726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r>
              <a:rPr lang="en-US" sz="800" dirty="0">
                <a:solidFill>
                  <a:srgbClr val="000000"/>
                </a:solidFill>
                <a:effectLst/>
                <a:latin typeface="Calibri" panose="020F0502020204030204" pitchFamily="34" charset="0"/>
                <a:ea typeface="Calibri" panose="020F0502020204030204" pitchFamily="34" charset="0"/>
              </a:rPr>
              <a:t>Copyright© 2023 National Federation of State High School Associations. All Rights Reserved.</a:t>
            </a:r>
            <a:endParaRPr lang="en-US" sz="800" dirty="0">
              <a:effectLst/>
              <a:latin typeface="Calibri" panose="020F0502020204030204" pitchFamily="34" charset="0"/>
              <a:ea typeface="Calibri" panose="020F0502020204030204" pitchFamily="34" charset="0"/>
            </a:endParaRPr>
          </a:p>
          <a:p>
            <a:pPr marL="0" marR="0"/>
            <a:r>
              <a:rPr lang="en-US" sz="800" dirty="0">
                <a:solidFill>
                  <a:srgbClr val="000000"/>
                </a:solidFill>
                <a:effectLst/>
                <a:latin typeface="Calibri" panose="020F0502020204030204" pitchFamily="34" charset="0"/>
                <a:ea typeface="Calibri" panose="020F0502020204030204" pitchFamily="34" charset="0"/>
              </a:rPr>
              <a:t>This copyrighted </a:t>
            </a:r>
            <a:r>
              <a:rPr lang="en-US" sz="800" dirty="0">
                <a:effectLst/>
                <a:latin typeface="Calibri" panose="020F0502020204030204" pitchFamily="34" charset="0"/>
                <a:ea typeface="Calibri" panose="020F0502020204030204" pitchFamily="34" charset="0"/>
              </a:rPr>
              <a:t>power point</a:t>
            </a:r>
            <a:r>
              <a:rPr lang="en-US" sz="800" dirty="0">
                <a:solidFill>
                  <a:srgbClr val="000000"/>
                </a:solidFill>
                <a:effectLst/>
                <a:latin typeface="Calibri" panose="020F0502020204030204" pitchFamily="34" charset="0"/>
                <a:ea typeface="Calibri" panose="020F0502020204030204" pitchFamily="34" charset="0"/>
              </a:rPr>
              <a:t> is presented by the NFHS. </a:t>
            </a:r>
            <a:r>
              <a:rPr lang="en-US" sz="800" dirty="0">
                <a:effectLst/>
                <a:latin typeface="Calibri" panose="020F0502020204030204" pitchFamily="34" charset="0"/>
                <a:ea typeface="Calibri" panose="020F0502020204030204" pitchFamily="34" charset="0"/>
              </a:rPr>
              <a:t>This m</a:t>
            </a:r>
            <a:r>
              <a:rPr lang="en-US" sz="800" dirty="0">
                <a:solidFill>
                  <a:srgbClr val="000000"/>
                </a:solidFill>
                <a:effectLst/>
                <a:latin typeface="Calibri" panose="020F0502020204030204" pitchFamily="34" charset="0"/>
                <a:ea typeface="Calibri" panose="020F0502020204030204" pitchFamily="34" charset="0"/>
              </a:rPr>
              <a:t>aterial shall </a:t>
            </a:r>
            <a:r>
              <a:rPr lang="en-US" sz="800" dirty="0">
                <a:effectLst/>
                <a:latin typeface="Calibri" panose="020F0502020204030204" pitchFamily="34" charset="0"/>
                <a:ea typeface="Calibri" panose="020F0502020204030204" pitchFamily="34" charset="0"/>
              </a:rPr>
              <a:t>only </a:t>
            </a:r>
            <a:r>
              <a:rPr lang="en-US" sz="800" dirty="0">
                <a:solidFill>
                  <a:srgbClr val="000000"/>
                </a:solidFill>
                <a:effectLst/>
                <a:latin typeface="Calibri" panose="020F0502020204030204" pitchFamily="34" charset="0"/>
                <a:ea typeface="Calibri" panose="020F0502020204030204" pitchFamily="34" charset="0"/>
              </a:rPr>
              <a:t>be reproduced or distributed </a:t>
            </a:r>
            <a:r>
              <a:rPr lang="en-US" sz="800" dirty="0">
                <a:effectLst/>
                <a:latin typeface="Calibri" panose="020F0502020204030204" pitchFamily="34" charset="0"/>
                <a:ea typeface="Calibri" panose="020F0502020204030204" pitchFamily="34" charset="0"/>
              </a:rPr>
              <a:t>by member state associations for teaching and training purposes. Distribution to the public is prohibited </a:t>
            </a:r>
            <a:r>
              <a:rPr lang="en-US" sz="800" dirty="0">
                <a:solidFill>
                  <a:srgbClr val="000000"/>
                </a:solidFill>
                <a:effectLst/>
                <a:latin typeface="Calibri" panose="020F0502020204030204" pitchFamily="34" charset="0"/>
                <a:ea typeface="Calibri" panose="020F0502020204030204" pitchFamily="34" charset="0"/>
              </a:rPr>
              <a:t>without </a:t>
            </a:r>
            <a:r>
              <a:rPr lang="en-US" sz="800" dirty="0">
                <a:effectLst/>
                <a:latin typeface="Calibri" panose="020F0502020204030204" pitchFamily="34" charset="0"/>
                <a:ea typeface="Calibri" panose="020F0502020204030204" pitchFamily="34" charset="0"/>
              </a:rPr>
              <a:t>the </a:t>
            </a:r>
            <a:r>
              <a:rPr lang="en-US" sz="800" dirty="0">
                <a:solidFill>
                  <a:srgbClr val="000000"/>
                </a:solidFill>
                <a:effectLst/>
                <a:latin typeface="Calibri" panose="020F0502020204030204" pitchFamily="34" charset="0"/>
                <a:ea typeface="Calibri" panose="020F0502020204030204" pitchFamily="34" charset="0"/>
              </a:rPr>
              <a:t>express written consent from the NFHS.</a:t>
            </a:r>
            <a:r>
              <a:rPr lang="en-US" sz="800" dirty="0">
                <a:effectLst/>
                <a:latin typeface="Calibri" panose="020F0502020204030204" pitchFamily="34" charset="0"/>
                <a:ea typeface="Calibri" panose="020F0502020204030204" pitchFamily="34" charset="0"/>
              </a:rPr>
              <a:t> Please contact Davis Whitfield, COO at </a:t>
            </a:r>
            <a:r>
              <a:rPr lang="en-US" sz="800" u="sng" dirty="0">
                <a:solidFill>
                  <a:srgbClr val="0000FF"/>
                </a:solidFill>
                <a:effectLst/>
                <a:latin typeface="Calibri" panose="020F0502020204030204" pitchFamily="34" charset="0"/>
                <a:ea typeface="Calibri" panose="020F0502020204030204" pitchFamily="34" charset="0"/>
                <a:hlinkClick r:id="rId4"/>
              </a:rPr>
              <a:t>dwhitfield@nfhs.org</a:t>
            </a:r>
            <a:r>
              <a:rPr lang="en-US" sz="800" dirty="0">
                <a:effectLst/>
                <a:latin typeface="Calibri" panose="020F0502020204030204" pitchFamily="34" charset="0"/>
                <a:ea typeface="Calibri" panose="020F0502020204030204" pitchFamily="34" charset="0"/>
              </a:rPr>
              <a:t> with requests.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D58DB-0473-49E7-8FCF-E3C60A592785}" type="datetimeFigureOut">
              <a:rPr lang="en-US"/>
              <a:pPr>
                <a:defRPr/>
              </a:pPr>
              <a:t>3/19/2024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www.nfhs.org</a:t>
            </a:r>
          </a:p>
        </p:txBody>
      </p:sp>
      <p:sp>
        <p:nvSpPr>
          <p:cNvPr id="6" name="Slide Number Placeholder 5"/>
          <p:cNvSpPr>
            <a:spLocks noGrp="1"/>
          </p:cNvSpPr>
          <p:nvPr>
            <p:ph type="sldNum" sz="quarter" idx="12"/>
          </p:nvPr>
        </p:nvSpPr>
        <p:spPr/>
        <p:txBody>
          <a:bodyPr/>
          <a:lstStyle>
            <a:lvl1pPr>
              <a:defRPr/>
            </a:lvl1pPr>
          </a:lstStyle>
          <a:p>
            <a:pPr>
              <a:defRPr/>
            </a:pPr>
            <a:fld id="{7E1C6EB7-24C7-4ADB-A469-6D576C7B840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CA574E5-FD7F-4BE5-A52F-7CC3448DC73D}" type="datetimeFigureOut">
              <a:rPr lang="en-US"/>
              <a:pPr>
                <a:defRPr/>
              </a:pPr>
              <a:t>3/19/2024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F215D8C-5BF0-4062-847A-4E374A8FC26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F217758-ACCC-4E26-AC66-857E65430FDE}" type="datetimeFigureOut">
              <a:rPr lang="en-US"/>
              <a:pPr>
                <a:defRPr/>
              </a:pPr>
              <a:t>3/19/2024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E0A71D9-E60A-4956-946F-F01E7608B95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a:solidFill>
                  <a:schemeClr val="bg1"/>
                </a:solidFill>
                <a:latin typeface="+mn-lt"/>
                <a:cs typeface="Arial" charset="0"/>
              </a:rPr>
              <a:t>Editorial </a:t>
            </a:r>
            <a:r>
              <a:rPr lang="en-US" sz="2000" dirty="0">
                <a:solidFill>
                  <a:schemeClr val="bg1"/>
                </a:solidFill>
                <a:latin typeface="+mn-lt"/>
                <a:cs typeface="Arial" charset="0"/>
              </a:rPr>
              <a:t>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0314A39-A647-43F0-BD87-446DC46F0454}" type="datetimeFigureOut">
              <a:rPr lang="en-US"/>
              <a:pPr>
                <a:defRPr/>
              </a:pPr>
              <a:t>3/19/2024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C53ED8F9-E0FA-433A-A2CD-F6F13C2907A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Major Editori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Major 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0314A39-A647-43F0-BD87-446DC46F0454}" type="datetimeFigureOut">
              <a:rPr lang="en-US"/>
              <a:pPr>
                <a:defRPr/>
              </a:pPr>
              <a:t>3/19/2024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C53ED8F9-E0FA-433A-A2CD-F6F13C2907AE}" type="slidenum">
              <a:rPr lang="en-US"/>
              <a:pPr>
                <a:defRPr/>
              </a:pPr>
              <a:t>‹#›</a:t>
            </a:fld>
            <a:endParaRPr lang="en-US" dirty="0"/>
          </a:p>
        </p:txBody>
      </p:sp>
    </p:spTree>
    <p:extLst>
      <p:ext uri="{BB962C8B-B14F-4D97-AF65-F5344CB8AC3E}">
        <p14:creationId xmlns:p14="http://schemas.microsoft.com/office/powerpoint/2010/main" val="249220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FCCA03E-429E-4287-B460-5A3D2507CEB5}" type="datetimeFigureOut">
              <a:rPr lang="en-US"/>
              <a:pPr>
                <a:defRPr/>
              </a:pPr>
              <a:t>3/19/2024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4E5A0F9E-214F-4EC5-88BA-BF682F9F162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1A596BE-6D36-4222-847D-ED1890045996}" type="datetimeFigureOut">
              <a:rPr lang="en-US"/>
              <a:pPr>
                <a:defRPr/>
              </a:pPr>
              <a:t>3/19/2024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B9FA9DB-E291-4943-BA24-3492DBA589A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p:cNvSpPr>
            <a:spLocks noGrp="1"/>
          </p:cNvSpPr>
          <p:nvPr>
            <p:ph type="title"/>
          </p:nvPr>
        </p:nvSpPr>
        <p:spPr bwMode="auto">
          <a:xfrm>
            <a:off x="1940985"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1940985" y="1989139"/>
            <a:ext cx="10026649" cy="4338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06819" y="6516688"/>
            <a:ext cx="28448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3095B79-01CE-4ED0-989F-2DE6BB02611A}" type="datetimeFigureOut">
              <a:rPr lang="en-US"/>
              <a:pPr>
                <a:defRPr/>
              </a:pPr>
              <a:t>3/19/2024</a:t>
            </a:fld>
            <a:endParaRPr lang="en-US" dirty="0"/>
          </a:p>
        </p:txBody>
      </p:sp>
      <p:sp>
        <p:nvSpPr>
          <p:cNvPr id="5" name="Footer Placeholder 4"/>
          <p:cNvSpPr>
            <a:spLocks noGrp="1"/>
          </p:cNvSpPr>
          <p:nvPr>
            <p:ph type="ftr" sz="quarter" idx="3"/>
          </p:nvPr>
        </p:nvSpPr>
        <p:spPr>
          <a:xfrm>
            <a:off x="9997018" y="6524624"/>
            <a:ext cx="1991783" cy="29527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r>
              <a:rPr lang="en-US" dirty="0"/>
              <a:t>www.nfhs.org</a:t>
            </a:r>
          </a:p>
        </p:txBody>
      </p:sp>
      <p:sp>
        <p:nvSpPr>
          <p:cNvPr id="6" name="Slide Number Placeholder 5"/>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2EB5F1B-DC25-41F9-B0A8-DDD82FCDFBFF}" type="slidenum">
              <a:rPr lang="en-US"/>
              <a:pPr>
                <a:defRPr/>
              </a:pPr>
              <a:t>‹#›</a:t>
            </a:fld>
            <a:endParaRPr lang="en-US" dirty="0"/>
          </a:p>
        </p:txBody>
      </p:sp>
      <p:sp>
        <p:nvSpPr>
          <p:cNvPr id="7" name="Rectangle 6"/>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74185" y="0"/>
            <a:ext cx="4023783"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p:cNvGrpSpPr>
            <a:grpSpLocks/>
          </p:cNvGrpSpPr>
          <p:nvPr/>
        </p:nvGrpSpPr>
        <p:grpSpPr bwMode="auto">
          <a:xfrm>
            <a:off x="670984" y="855664"/>
            <a:ext cx="1132416" cy="650875"/>
            <a:chOff x="502921" y="856420"/>
            <a:chExt cx="850391" cy="649605"/>
          </a:xfrm>
          <a:solidFill>
            <a:srgbClr val="00205B"/>
          </a:solidFill>
        </p:grpSpPr>
        <p:sp>
          <p:nvSpPr>
            <p:cNvPr id="19" name="Freeform 18"/>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3" name="Picture 2" descr="A close up of a sign&#10;&#10;Description automatically generated">
            <a:extLst>
              <a:ext uri="{FF2B5EF4-FFF2-40B4-BE49-F238E27FC236}">
                <a16:creationId xmlns:a16="http://schemas.microsoft.com/office/drawing/2014/main" id="{C00CB8E0-4CF4-41FC-9556-38B3AC65E3AA}"/>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65143" y="5748319"/>
            <a:ext cx="813848" cy="950976"/>
          </a:xfrm>
          <a:prstGeom prst="rect">
            <a:avLst/>
          </a:prstGeom>
        </p:spPr>
      </p:pic>
    </p:spTree>
  </p:cSld>
  <p:clrMap bg1="lt1" tx1="dk1" bg2="lt2" tx2="dk2" accent1="accent1" accent2="accent2" accent3="accent3" accent4="accent4" accent5="accent5" accent6="accent6" hlink="hlink" folHlink="folHlink"/>
  <p:sldLayoutIdLst>
    <p:sldLayoutId id="2147483790" r:id="rId1"/>
    <p:sldLayoutId id="2147483791" r:id="rId2"/>
    <p:sldLayoutId id="2147483789" r:id="rId3"/>
    <p:sldLayoutId id="2147483792" r:id="rId4"/>
    <p:sldLayoutId id="2147483793" r:id="rId5"/>
    <p:sldLayoutId id="2147483794" r:id="rId6"/>
    <p:sldLayoutId id="2147483801" r:id="rId7"/>
    <p:sldLayoutId id="2147483795" r:id="rId8"/>
    <p:sldLayoutId id="2147483796" r:id="rId9"/>
    <p:sldLayoutId id="2147483797" r:id="rId10"/>
    <p:sldLayoutId id="2147483798" r:id="rId11"/>
    <p:sldLayoutId id="2147483799" r:id="rId12"/>
    <p:sldLayoutId id="2147483830" r:id="rId13"/>
    <p:sldLayoutId id="2147483831" r:id="rId14"/>
    <p:sldLayoutId id="2147483803" r:id="rId15"/>
    <p:sldLayoutId id="2147483804" r:id="rId16"/>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chemeClr val="tx2"/>
          </a:solidFill>
          <a:latin typeface="Calibri" pitchFamily="34" charset="0"/>
        </a:defRPr>
      </a:lvl2pPr>
      <a:lvl3pPr algn="l" rtl="0" eaLnBrk="1" fontAlgn="base" hangingPunct="1">
        <a:lnSpc>
          <a:spcPts val="3800"/>
        </a:lnSpc>
        <a:spcBef>
          <a:spcPct val="0"/>
        </a:spcBef>
        <a:spcAft>
          <a:spcPct val="0"/>
        </a:spcAft>
        <a:defRPr sz="3800" b="1">
          <a:solidFill>
            <a:schemeClr val="tx2"/>
          </a:solidFill>
          <a:latin typeface="Calibri" pitchFamily="34" charset="0"/>
        </a:defRPr>
      </a:lvl3pPr>
      <a:lvl4pPr algn="l" rtl="0" eaLnBrk="1" fontAlgn="base" hangingPunct="1">
        <a:lnSpc>
          <a:spcPts val="3800"/>
        </a:lnSpc>
        <a:spcBef>
          <a:spcPct val="0"/>
        </a:spcBef>
        <a:spcAft>
          <a:spcPct val="0"/>
        </a:spcAft>
        <a:defRPr sz="3800" b="1">
          <a:solidFill>
            <a:schemeClr val="tx2"/>
          </a:solidFill>
          <a:latin typeface="Calibri" pitchFamily="34" charset="0"/>
        </a:defRPr>
      </a:lvl4pPr>
      <a:lvl5pPr algn="l" rtl="0" eaLnBrk="1" fontAlgn="base" hangingPunct="1">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8D6AA3-F6EE-4FAA-BC2B-D71EDD3E7677}"/>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id="{4327CD5A-8F7A-4A8D-A59C-BD743B669724}"/>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id="{8D4D1C50-DA3D-4023-AE02-3BC191FAE74D}"/>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A0E066A-D2E1-4848-A571-4914D89E6ABC}"/>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34FE7D1-D5A4-40C9-85CA-4DFEE0E68F4A}" type="datetimeFigureOut">
              <a:rPr lang="en-US"/>
              <a:pPr>
                <a:defRPr/>
              </a:pPr>
              <a:t>3/19/2024</a:t>
            </a:fld>
            <a:endParaRPr lang="en-US" dirty="0"/>
          </a:p>
        </p:txBody>
      </p:sp>
      <p:sp>
        <p:nvSpPr>
          <p:cNvPr id="5" name="Footer Placeholder 4">
            <a:extLst>
              <a:ext uri="{FF2B5EF4-FFF2-40B4-BE49-F238E27FC236}">
                <a16:creationId xmlns:a16="http://schemas.microsoft.com/office/drawing/2014/main" id="{7A2C2EE1-2D4D-4A86-B4BC-26FF684BC3B6}"/>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id="{BDA4FBAE-667A-4B24-A8B8-B99DE2DFB7D3}"/>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CE041F70-DBB2-44B0-9468-B942EE84EF1A}" type="slidenum">
              <a:rPr lang="en-US"/>
              <a:pPr>
                <a:defRPr/>
              </a:pPr>
              <a:t>‹#›</a:t>
            </a:fld>
            <a:endParaRPr lang="en-US" dirty="0"/>
          </a:p>
        </p:txBody>
      </p:sp>
      <p:sp>
        <p:nvSpPr>
          <p:cNvPr id="7" name="Rectangle 6">
            <a:extLst>
              <a:ext uri="{FF2B5EF4-FFF2-40B4-BE49-F238E27FC236}">
                <a16:creationId xmlns:a16="http://schemas.microsoft.com/office/drawing/2014/main" id="{169D0D39-435C-46A6-A6E5-1246572721F3}"/>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1FD3EF5E-EE53-4046-B815-A32CBF8010D5}"/>
              </a:ext>
            </a:extLst>
          </p:cNvPr>
          <p:cNvSpPr/>
          <p:nvPr/>
        </p:nvSpPr>
        <p:spPr>
          <a:xfrm>
            <a:off x="874713" y="0"/>
            <a:ext cx="4022725"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id="{EB007FFC-B97E-43D9-89F4-AA16FF32CA05}"/>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C96437-B0D8-46B7-9551-35432862F8F9}"/>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21">
            <a:extLst>
              <a:ext uri="{FF2B5EF4-FFF2-40B4-BE49-F238E27FC236}">
                <a16:creationId xmlns:a16="http://schemas.microsoft.com/office/drawing/2014/main" id="{25B954AE-2DDA-4F86-BC02-CA134492D803}"/>
              </a:ext>
            </a:extLst>
          </p:cNvPr>
          <p:cNvGrpSpPr>
            <a:grpSpLocks/>
          </p:cNvGrpSpPr>
          <p:nvPr/>
        </p:nvGrpSpPr>
        <p:grpSpPr bwMode="auto">
          <a:xfrm>
            <a:off x="670984" y="855664"/>
            <a:ext cx="1132416" cy="650875"/>
            <a:chOff x="502921" y="856420"/>
            <a:chExt cx="850391" cy="649605"/>
          </a:xfrm>
          <a:solidFill>
            <a:srgbClr val="00205B"/>
          </a:solidFill>
        </p:grpSpPr>
        <p:sp>
          <p:nvSpPr>
            <p:cNvPr id="20" name="Freeform 18">
              <a:extLst>
                <a:ext uri="{FF2B5EF4-FFF2-40B4-BE49-F238E27FC236}">
                  <a16:creationId xmlns:a16="http://schemas.microsoft.com/office/drawing/2014/main" id="{5C9F0504-9BAD-44D3-89F8-7F9B7C9BF3F2}"/>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Freeform 17">
              <a:extLst>
                <a:ext uri="{FF2B5EF4-FFF2-40B4-BE49-F238E27FC236}">
                  <a16:creationId xmlns:a16="http://schemas.microsoft.com/office/drawing/2014/main" id="{7FA6F274-80AC-4EE0-9D87-8E3FB273E10D}"/>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1037" name="Picture 2">
            <a:extLst>
              <a:ext uri="{FF2B5EF4-FFF2-40B4-BE49-F238E27FC236}">
                <a16:creationId xmlns:a16="http://schemas.microsoft.com/office/drawing/2014/main" id="{22CF2666-6415-4D51-A520-ADB5F517092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788" y="5743575"/>
            <a:ext cx="8128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9233322"/>
      </p:ext>
    </p:extLst>
  </p:cSld>
  <p:clrMap bg1="lt1" tx1="dk1" bg2="lt2" tx2="dk2" accent1="accent1" accent2="accent2" accent3="accent3" accent4="accent4" accent5="accent5" accent6="accent6" hlink="hlink" folHlink="folHlink"/>
  <p:sldLayoutIdLst>
    <p:sldLayoutId id="2147483813" r:id="rId1"/>
    <p:sldLayoutId id="2147483811" r:id="rId2"/>
    <p:sldLayoutId id="2147483847" r:id="rId3"/>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rgbClr val="00205B"/>
          </a:solidFill>
          <a:latin typeface="Calibri" pitchFamily="34" charset="0"/>
        </a:defRPr>
      </a:lvl2pPr>
      <a:lvl3pPr algn="l" rtl="0" eaLnBrk="1" fontAlgn="base" hangingPunct="1">
        <a:lnSpc>
          <a:spcPts val="3800"/>
        </a:lnSpc>
        <a:spcBef>
          <a:spcPct val="0"/>
        </a:spcBef>
        <a:spcAft>
          <a:spcPct val="0"/>
        </a:spcAft>
        <a:defRPr sz="3800" b="1">
          <a:solidFill>
            <a:srgbClr val="00205B"/>
          </a:solidFill>
          <a:latin typeface="Calibri" pitchFamily="34" charset="0"/>
        </a:defRPr>
      </a:lvl3pPr>
      <a:lvl4pPr algn="l" rtl="0" eaLnBrk="1" fontAlgn="base" hangingPunct="1">
        <a:lnSpc>
          <a:spcPts val="3800"/>
        </a:lnSpc>
        <a:spcBef>
          <a:spcPct val="0"/>
        </a:spcBef>
        <a:spcAft>
          <a:spcPct val="0"/>
        </a:spcAft>
        <a:defRPr sz="3800" b="1">
          <a:solidFill>
            <a:srgbClr val="00205B"/>
          </a:solidFill>
          <a:latin typeface="Calibri" pitchFamily="34" charset="0"/>
        </a:defRPr>
      </a:lvl4pPr>
      <a:lvl5pPr algn="l" rtl="0" eaLnBrk="1" fontAlgn="base" hangingPunct="1">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hyperlink" Target="http://www.nfhslearn.com/"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2F1652-CCD9-4A29-94A7-57934FA00D5B}"/>
              </a:ext>
            </a:extLst>
          </p:cNvPr>
          <p:cNvSpPr>
            <a:spLocks noGrp="1"/>
          </p:cNvSpPr>
          <p:nvPr>
            <p:ph type="body" idx="1"/>
          </p:nvPr>
        </p:nvSpPr>
        <p:spPr/>
        <p:txBody>
          <a:bodyPr/>
          <a:lstStyle/>
          <a:p>
            <a:r>
              <a:rPr kumimoji="0" lang="en-US" sz="4600" b="1" i="0" u="none" strike="noStrike" kern="1200" cap="all" spc="0" normalizeH="0" baseline="0" noProof="0" dirty="0">
                <a:ln>
                  <a:noFill/>
                </a:ln>
                <a:solidFill>
                  <a:prstClr val="white"/>
                </a:solidFill>
                <a:effectLst/>
                <a:uLnTx/>
                <a:uFillTx/>
                <a:latin typeface="Calibri"/>
                <a:ea typeface="+mj-ea"/>
                <a:cs typeface="+mj-cs"/>
              </a:rPr>
              <a:t>2024 NFHS Baseball Rule changes </a:t>
            </a:r>
            <a:br>
              <a:rPr kumimoji="0" lang="en-US" sz="4600" b="1" i="0" u="none" strike="noStrike" kern="1200" cap="all" spc="0" normalizeH="0" baseline="0" noProof="0" dirty="0">
                <a:ln>
                  <a:noFill/>
                </a:ln>
                <a:solidFill>
                  <a:prstClr val="white"/>
                </a:solidFill>
                <a:effectLst/>
                <a:uLnTx/>
                <a:uFillTx/>
                <a:latin typeface="Calibri"/>
                <a:ea typeface="+mj-ea"/>
                <a:cs typeface="+mj-cs"/>
              </a:rPr>
            </a:br>
            <a:r>
              <a:rPr kumimoji="0" lang="en-US" sz="4600" b="1" i="0" u="none" strike="noStrike" kern="1200" cap="all" spc="0" normalizeH="0" baseline="0" noProof="0" dirty="0">
                <a:ln>
                  <a:noFill/>
                </a:ln>
                <a:solidFill>
                  <a:prstClr val="white"/>
                </a:solidFill>
                <a:effectLst/>
                <a:uLnTx/>
                <a:uFillTx/>
                <a:latin typeface="Calibri"/>
                <a:ea typeface="+mj-ea"/>
                <a:cs typeface="+mj-cs"/>
              </a:rPr>
              <a:t>and Points of emphasis</a:t>
            </a:r>
            <a:endParaRPr lang="en-US" dirty="0"/>
          </a:p>
        </p:txBody>
      </p:sp>
    </p:spTree>
    <p:extLst>
      <p:ext uri="{BB962C8B-B14F-4D97-AF65-F5344CB8AC3E}">
        <p14:creationId xmlns:p14="http://schemas.microsoft.com/office/powerpoint/2010/main" val="1348521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13AC8-6744-475E-ABCE-CB24396DEFC7}"/>
              </a:ext>
            </a:extLst>
          </p:cNvPr>
          <p:cNvSpPr>
            <a:spLocks noGrp="1"/>
          </p:cNvSpPr>
          <p:nvPr>
            <p:ph type="title"/>
          </p:nvPr>
        </p:nvSpPr>
        <p:spPr/>
        <p:txBody>
          <a:bodyPr/>
          <a:lstStyle/>
          <a:p>
            <a:r>
              <a:rPr lang="en-US" dirty="0"/>
              <a:t>Example 1 – The answer</a:t>
            </a:r>
          </a:p>
        </p:txBody>
      </p:sp>
      <p:sp>
        <p:nvSpPr>
          <p:cNvPr id="3" name="Content Placeholder 2">
            <a:extLst>
              <a:ext uri="{FF2B5EF4-FFF2-40B4-BE49-F238E27FC236}">
                <a16:creationId xmlns:a16="http://schemas.microsoft.com/office/drawing/2014/main" id="{9762A5AA-F0D9-4161-B0B3-4A2D3917062B}"/>
              </a:ext>
            </a:extLst>
          </p:cNvPr>
          <p:cNvSpPr>
            <a:spLocks noGrp="1"/>
          </p:cNvSpPr>
          <p:nvPr>
            <p:ph idx="1"/>
          </p:nvPr>
        </p:nvSpPr>
        <p:spPr/>
        <p:txBody>
          <a:bodyPr/>
          <a:lstStyle/>
          <a:p>
            <a:endParaRPr lang="en-US" sz="4000" dirty="0"/>
          </a:p>
          <a:p>
            <a:r>
              <a:rPr lang="en-US" sz="4000" dirty="0"/>
              <a:t>The wristband is illegal and must be removed unless the white card is covered by a flap which is the same color as the wristband.</a:t>
            </a:r>
          </a:p>
          <a:p>
            <a:endParaRPr lang="en-US" sz="4000" b="1" dirty="0"/>
          </a:p>
          <a:p>
            <a:r>
              <a:rPr lang="en-US" sz="4000" b="1" dirty="0"/>
              <a:t>Case Play 1.6.1. Situation B page 14</a:t>
            </a:r>
          </a:p>
        </p:txBody>
      </p:sp>
      <p:sp>
        <p:nvSpPr>
          <p:cNvPr id="4" name="Footer Placeholder 3">
            <a:extLst>
              <a:ext uri="{FF2B5EF4-FFF2-40B4-BE49-F238E27FC236}">
                <a16:creationId xmlns:a16="http://schemas.microsoft.com/office/drawing/2014/main" id="{CC697E43-B59F-4784-9BC8-FC0E130E68E2}"/>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41346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ilhouette of a person holding a helmet&#10;&#10;Description automatically generated">
            <a:extLst>
              <a:ext uri="{FF2B5EF4-FFF2-40B4-BE49-F238E27FC236}">
                <a16:creationId xmlns:a16="http://schemas.microsoft.com/office/drawing/2014/main" id="{79DE479F-8A90-2488-DBBB-5C69261B7D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715" y="2131615"/>
            <a:ext cx="2843673" cy="4143769"/>
          </a:xfrm>
          <a:prstGeom prst="rect">
            <a:avLst/>
          </a:prstGeom>
        </p:spPr>
      </p:pic>
      <p:sp>
        <p:nvSpPr>
          <p:cNvPr id="2" name="Title 1">
            <a:extLst>
              <a:ext uri="{FF2B5EF4-FFF2-40B4-BE49-F238E27FC236}">
                <a16:creationId xmlns:a16="http://schemas.microsoft.com/office/drawing/2014/main" id="{84560B8C-E1B6-460C-AB54-765DF9EF3AEB}"/>
              </a:ext>
            </a:extLst>
          </p:cNvPr>
          <p:cNvSpPr>
            <a:spLocks noGrp="1"/>
          </p:cNvSpPr>
          <p:nvPr>
            <p:ph type="title"/>
          </p:nvPr>
        </p:nvSpPr>
        <p:spPr>
          <a:xfrm>
            <a:off x="1940985" y="582613"/>
            <a:ext cx="10026649" cy="1204912"/>
          </a:xfrm>
        </p:spPr>
        <p:txBody>
          <a:bodyPr/>
          <a:lstStyle/>
          <a:p>
            <a:r>
              <a:rPr lang="en-US" dirty="0"/>
              <a:t>PLAYER COMMUNICATION EQUIPMENT</a:t>
            </a:r>
            <a:br>
              <a:rPr lang="en-US" dirty="0"/>
            </a:br>
            <a:r>
              <a:rPr lang="en-US" dirty="0"/>
              <a:t>rule 3-2-5</a:t>
            </a:r>
          </a:p>
        </p:txBody>
      </p:sp>
      <p:sp>
        <p:nvSpPr>
          <p:cNvPr id="4" name="Footer Placeholder 3">
            <a:extLst>
              <a:ext uri="{FF2B5EF4-FFF2-40B4-BE49-F238E27FC236}">
                <a16:creationId xmlns:a16="http://schemas.microsoft.com/office/drawing/2014/main" id="{C4575705-6E8A-4785-ACBD-882654EBF75F}"/>
              </a:ext>
            </a:extLst>
          </p:cNvPr>
          <p:cNvSpPr>
            <a:spLocks noGrp="1"/>
          </p:cNvSpPr>
          <p:nvPr>
            <p:ph type="ftr" sz="quarter" idx="11"/>
          </p:nvPr>
        </p:nvSpPr>
        <p:spPr/>
        <p:txBody>
          <a:bodyPr/>
          <a:lstStyle/>
          <a:p>
            <a:pPr>
              <a:defRPr/>
            </a:pPr>
            <a:r>
              <a:rPr lang="en-US"/>
              <a:t>www.nfhs.org</a:t>
            </a:r>
          </a:p>
        </p:txBody>
      </p:sp>
      <p:sp>
        <p:nvSpPr>
          <p:cNvPr id="9" name="Content Placeholder 8">
            <a:extLst>
              <a:ext uri="{FF2B5EF4-FFF2-40B4-BE49-F238E27FC236}">
                <a16:creationId xmlns:a16="http://schemas.microsoft.com/office/drawing/2014/main" id="{B328F5D7-B510-4047-8C67-C7C58AD21509}"/>
              </a:ext>
            </a:extLst>
          </p:cNvPr>
          <p:cNvSpPr>
            <a:spLocks noGrp="1"/>
          </p:cNvSpPr>
          <p:nvPr>
            <p:ph idx="1"/>
          </p:nvPr>
        </p:nvSpPr>
        <p:spPr>
          <a:xfrm>
            <a:off x="4876800" y="2095722"/>
            <a:ext cx="7090834" cy="4143769"/>
          </a:xfrm>
        </p:spPr>
        <p:txBody>
          <a:bodyPr/>
          <a:lstStyle/>
          <a:p>
            <a:pPr marL="0" indent="0">
              <a:buNone/>
            </a:pPr>
            <a:r>
              <a:rPr lang="en-US" sz="3600" dirty="0"/>
              <a:t>• One-way electronic communication devices are permissible </a:t>
            </a:r>
            <a:r>
              <a:rPr lang="en-US" sz="3600" b="1" dirty="0"/>
              <a:t>from the dugout to the catcher </a:t>
            </a:r>
            <a:r>
              <a:rPr lang="en-US" sz="3600" dirty="0"/>
              <a:t>while the team is on defense for the purpose of calling pitches.</a:t>
            </a:r>
          </a:p>
          <a:p>
            <a:pPr marL="0" indent="0">
              <a:buNone/>
            </a:pPr>
            <a:endParaRPr lang="en-US" dirty="0"/>
          </a:p>
          <a:p>
            <a:pPr marL="0" indent="0">
              <a:buNone/>
            </a:pPr>
            <a:endParaRPr lang="en-US" dirty="0"/>
          </a:p>
          <a:p>
            <a:pPr marL="0" indent="0">
              <a:buNone/>
            </a:pPr>
            <a:endParaRPr lang="en-US" sz="2300" dirty="0"/>
          </a:p>
        </p:txBody>
      </p:sp>
    </p:spTree>
    <p:extLst>
      <p:ext uri="{BB962C8B-B14F-4D97-AF65-F5344CB8AC3E}">
        <p14:creationId xmlns:p14="http://schemas.microsoft.com/office/powerpoint/2010/main" val="1327568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60B8C-E1B6-460C-AB54-765DF9EF3AEB}"/>
              </a:ext>
            </a:extLst>
          </p:cNvPr>
          <p:cNvSpPr>
            <a:spLocks noGrp="1"/>
          </p:cNvSpPr>
          <p:nvPr>
            <p:ph type="title"/>
          </p:nvPr>
        </p:nvSpPr>
        <p:spPr>
          <a:xfrm>
            <a:off x="1940985" y="582613"/>
            <a:ext cx="10026649" cy="1204912"/>
          </a:xfrm>
        </p:spPr>
        <p:txBody>
          <a:bodyPr/>
          <a:lstStyle/>
          <a:p>
            <a:r>
              <a:rPr lang="en-US" dirty="0"/>
              <a:t>PLAYER COMMUNICATION EQUIPMENT</a:t>
            </a:r>
            <a:br>
              <a:rPr lang="en-US" dirty="0"/>
            </a:br>
            <a:r>
              <a:rPr lang="en-US" dirty="0"/>
              <a:t>rule 1-6-2</a:t>
            </a:r>
          </a:p>
        </p:txBody>
      </p:sp>
      <p:sp>
        <p:nvSpPr>
          <p:cNvPr id="4" name="Footer Placeholder 3">
            <a:extLst>
              <a:ext uri="{FF2B5EF4-FFF2-40B4-BE49-F238E27FC236}">
                <a16:creationId xmlns:a16="http://schemas.microsoft.com/office/drawing/2014/main" id="{C4575705-6E8A-4785-ACBD-882654EBF75F}"/>
              </a:ext>
            </a:extLst>
          </p:cNvPr>
          <p:cNvSpPr>
            <a:spLocks noGrp="1"/>
          </p:cNvSpPr>
          <p:nvPr>
            <p:ph type="ftr" sz="quarter" idx="11"/>
          </p:nvPr>
        </p:nvSpPr>
        <p:spPr/>
        <p:txBody>
          <a:bodyPr/>
          <a:lstStyle/>
          <a:p>
            <a:pPr>
              <a:defRPr/>
            </a:pPr>
            <a:r>
              <a:rPr lang="en-US"/>
              <a:t>www.nfhs.org</a:t>
            </a:r>
          </a:p>
        </p:txBody>
      </p:sp>
      <p:sp>
        <p:nvSpPr>
          <p:cNvPr id="5" name="Content Placeholder 2">
            <a:extLst>
              <a:ext uri="{FF2B5EF4-FFF2-40B4-BE49-F238E27FC236}">
                <a16:creationId xmlns:a16="http://schemas.microsoft.com/office/drawing/2014/main" id="{28B0385D-EB82-4F38-9EA1-3AB76D641CBC}"/>
              </a:ext>
            </a:extLst>
          </p:cNvPr>
          <p:cNvSpPr txBox="1">
            <a:spLocks/>
          </p:cNvSpPr>
          <p:nvPr/>
        </p:nvSpPr>
        <p:spPr bwMode="auto">
          <a:xfrm>
            <a:off x="7905750" y="2095722"/>
            <a:ext cx="4061884" cy="38898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sp>
        <p:nvSpPr>
          <p:cNvPr id="9" name="Content Placeholder 8">
            <a:extLst>
              <a:ext uri="{FF2B5EF4-FFF2-40B4-BE49-F238E27FC236}">
                <a16:creationId xmlns:a16="http://schemas.microsoft.com/office/drawing/2014/main" id="{B328F5D7-B510-4047-8C67-C7C58AD21509}"/>
              </a:ext>
            </a:extLst>
          </p:cNvPr>
          <p:cNvSpPr>
            <a:spLocks noGrp="1"/>
          </p:cNvSpPr>
          <p:nvPr>
            <p:ph idx="1"/>
          </p:nvPr>
        </p:nvSpPr>
        <p:spPr>
          <a:xfrm>
            <a:off x="5375366" y="2095722"/>
            <a:ext cx="6511834" cy="4493085"/>
          </a:xfrm>
        </p:spPr>
        <p:txBody>
          <a:bodyPr/>
          <a:lstStyle/>
          <a:p>
            <a:r>
              <a:rPr lang="en-US" sz="3200" dirty="0"/>
              <a:t>When using the electronic communication device, the coach </a:t>
            </a:r>
            <a:r>
              <a:rPr lang="en-US" sz="3200" b="1" dirty="0"/>
              <a:t>cannot</a:t>
            </a:r>
            <a:r>
              <a:rPr lang="en-US" sz="3200" dirty="0"/>
              <a:t> be outside the dugout/bench area.</a:t>
            </a:r>
          </a:p>
          <a:p>
            <a:pPr marL="0" indent="0">
              <a:buNone/>
            </a:pPr>
            <a:endParaRPr lang="en-US" sz="3200" dirty="0"/>
          </a:p>
          <a:p>
            <a:r>
              <a:rPr lang="en-US" sz="3200" dirty="0">
                <a:solidFill>
                  <a:srgbClr val="000000"/>
                </a:solidFill>
                <a:effectLst/>
                <a:latin typeface="Calibri" panose="020F0502020204030204" pitchFamily="34" charset="0"/>
                <a:ea typeface="Arial" panose="020B0604020202020204" pitchFamily="34" charset="0"/>
              </a:rPr>
              <a:t>Various technologies like an earpiece, an electronic band or a smart watch could be used.</a:t>
            </a:r>
            <a:endParaRPr lang="en-US" dirty="0"/>
          </a:p>
          <a:p>
            <a:pPr marL="0" indent="0">
              <a:buNone/>
            </a:pPr>
            <a:endParaRPr lang="en-US" dirty="0"/>
          </a:p>
          <a:p>
            <a:pPr marL="0" indent="0">
              <a:buNone/>
            </a:pPr>
            <a:endParaRPr lang="en-US" sz="2300" dirty="0"/>
          </a:p>
        </p:txBody>
      </p:sp>
      <p:pic>
        <p:nvPicPr>
          <p:cNvPr id="6" name="Picture 5" descr="A person standing in a doorway&#10;&#10;Description automatically generated">
            <a:extLst>
              <a:ext uri="{FF2B5EF4-FFF2-40B4-BE49-F238E27FC236}">
                <a16:creationId xmlns:a16="http://schemas.microsoft.com/office/drawing/2014/main" id="{6475FAC5-C23E-53C5-FA39-B8AEBD4899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7359" y="2131615"/>
            <a:ext cx="3276122" cy="3786261"/>
          </a:xfrm>
          <a:prstGeom prst="rect">
            <a:avLst/>
          </a:prstGeom>
        </p:spPr>
      </p:pic>
    </p:spTree>
    <p:extLst>
      <p:ext uri="{BB962C8B-B14F-4D97-AF65-F5344CB8AC3E}">
        <p14:creationId xmlns:p14="http://schemas.microsoft.com/office/powerpoint/2010/main" val="32036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9655B-3C7C-44C8-AE87-281D13D67BA6}"/>
              </a:ext>
            </a:extLst>
          </p:cNvPr>
          <p:cNvSpPr>
            <a:spLocks noGrp="1"/>
          </p:cNvSpPr>
          <p:nvPr>
            <p:ph type="title"/>
          </p:nvPr>
        </p:nvSpPr>
        <p:spPr/>
        <p:txBody>
          <a:bodyPr/>
          <a:lstStyle/>
          <a:p>
            <a:r>
              <a:rPr lang="en-US" dirty="0"/>
              <a:t>player communication equipment</a:t>
            </a:r>
            <a:br>
              <a:rPr lang="en-US" dirty="0"/>
            </a:br>
            <a:r>
              <a:rPr lang="en-US" dirty="0"/>
              <a:t>Rule 1-6-2 (New section)</a:t>
            </a:r>
          </a:p>
        </p:txBody>
      </p:sp>
      <p:sp>
        <p:nvSpPr>
          <p:cNvPr id="3" name="Content Placeholder 2">
            <a:extLst>
              <a:ext uri="{FF2B5EF4-FFF2-40B4-BE49-F238E27FC236}">
                <a16:creationId xmlns:a16="http://schemas.microsoft.com/office/drawing/2014/main" id="{A7671B2C-8F80-4462-A310-24E7C3FDAAC5}"/>
              </a:ext>
            </a:extLst>
          </p:cNvPr>
          <p:cNvSpPr>
            <a:spLocks noGrp="1"/>
          </p:cNvSpPr>
          <p:nvPr>
            <p:ph idx="1"/>
          </p:nvPr>
        </p:nvSpPr>
        <p:spPr/>
        <p:txBody>
          <a:bodyPr/>
          <a:lstStyle/>
          <a:p>
            <a:pPr marL="0" marR="0" indent="0">
              <a:spcBef>
                <a:spcPts val="1000"/>
              </a:spcBef>
              <a:spcAft>
                <a:spcPts val="1000"/>
              </a:spcAft>
              <a:buNone/>
            </a:pPr>
            <a:r>
              <a:rPr lang="en-US" sz="2000" b="1" u="sng" dirty="0">
                <a:solidFill>
                  <a:schemeClr val="tx1">
                    <a:lumMod val="50000"/>
                  </a:schemeClr>
                </a:solidFill>
                <a:effectLst/>
                <a:latin typeface="Calibri" panose="020F0502020204030204" pitchFamily="34" charset="0"/>
                <a:ea typeface="Arial" panose="020B0604020202020204" pitchFamily="34" charset="0"/>
              </a:rPr>
              <a:t>ART. 2 . . . </a:t>
            </a:r>
            <a:r>
              <a:rPr lang="en-US" sz="2000" u="sng" dirty="0">
                <a:solidFill>
                  <a:schemeClr val="tx1">
                    <a:lumMod val="50000"/>
                  </a:schemeClr>
                </a:solidFill>
                <a:effectLst/>
                <a:latin typeface="Calibri" panose="020F0502020204030204" pitchFamily="34" charset="0"/>
                <a:ea typeface="Arial" panose="020B0604020202020204" pitchFamily="34" charset="0"/>
              </a:rPr>
              <a:t>One-way electronic communication devices are permissible from the dugout to the catcher while the team is on defense for the purpose of calling pitches. When using the electronic communication device, the coach cannot be outside the dugout/bench area. </a:t>
            </a:r>
            <a:endParaRPr lang="en-US" sz="2000" dirty="0">
              <a:solidFill>
                <a:schemeClr val="tx1">
                  <a:lumMod val="50000"/>
                </a:schemeClr>
              </a:solidFill>
              <a:effectLst/>
              <a:latin typeface="Times New Roman" panose="02020603050405020304" pitchFamily="18" charset="0"/>
              <a:ea typeface="Times New Roman" panose="02020603050405020304" pitchFamily="18" charset="0"/>
            </a:endParaRPr>
          </a:p>
          <a:p>
            <a:pPr marL="0" marR="0" indent="0">
              <a:spcBef>
                <a:spcPts val="0"/>
              </a:spcBef>
              <a:spcAft>
                <a:spcPts val="1000"/>
              </a:spcAft>
              <a:buNone/>
            </a:pPr>
            <a:r>
              <a:rPr lang="en-US" sz="2000" b="1" u="sng" dirty="0">
                <a:solidFill>
                  <a:schemeClr val="tx1">
                    <a:lumMod val="50000"/>
                  </a:schemeClr>
                </a:solidFill>
                <a:effectLst/>
                <a:latin typeface="Calibri" panose="020F0502020204030204" pitchFamily="34" charset="0"/>
                <a:ea typeface="Arial" panose="020B0604020202020204" pitchFamily="34" charset="0"/>
              </a:rPr>
              <a:t>PENALTY:</a:t>
            </a:r>
            <a:r>
              <a:rPr lang="en-US" sz="2000" u="sng" dirty="0">
                <a:solidFill>
                  <a:schemeClr val="tx1">
                    <a:lumMod val="50000"/>
                  </a:schemeClr>
                </a:solidFill>
                <a:effectLst/>
                <a:latin typeface="Calibri" panose="020F0502020204030204" pitchFamily="34" charset="0"/>
                <a:ea typeface="Arial" panose="020B0604020202020204" pitchFamily="34" charset="0"/>
              </a:rPr>
              <a:t> The umpire shall issue a team warning to coach of the team involved and the next offender(s) of that team will be ejected along with the head coach. </a:t>
            </a:r>
            <a:endParaRPr lang="en-US" sz="2000" dirty="0">
              <a:solidFill>
                <a:schemeClr val="tx1">
                  <a:lumMod val="50000"/>
                </a:schemeClr>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800" b="1" dirty="0">
                <a:solidFill>
                  <a:srgbClr val="000000"/>
                </a:solidFill>
                <a:effectLst/>
                <a:latin typeface="Calibri" panose="020F0502020204030204" pitchFamily="34" charset="0"/>
                <a:ea typeface="Arial" panose="020B0604020202020204" pitchFamily="34" charset="0"/>
              </a:rPr>
              <a:t>Rationale:</a:t>
            </a:r>
            <a:r>
              <a:rPr lang="en-US" sz="2800" dirty="0">
                <a:solidFill>
                  <a:srgbClr val="000000"/>
                </a:solidFill>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solidFill>
                  <a:srgbClr val="000000"/>
                </a:solidFill>
                <a:effectLst/>
                <a:latin typeface="Calibri" panose="020F0502020204030204" pitchFamily="34" charset="0"/>
                <a:ea typeface="Arial" panose="020B0604020202020204" pitchFamily="34" charset="0"/>
              </a:rPr>
              <a:t>This rule allows for a team to utilize an electronic device for the purpose of calling pitches from the dugout. The device would only be able to be one-way, meaning the player cannot use an electronic device to respond or communicate back to the coach. Various technologies, earpiece, electronic band or a smart watch could be used giving teams several options at varying costs. No other player would be able to wear or use this device nor would the coach be able to communicate with any other player using electronic communication.</a:t>
            </a:r>
            <a:endParaRPr lang="en-US" sz="1400" dirty="0">
              <a:effectLst/>
              <a:latin typeface="Times New Roman" panose="02020603050405020304" pitchFamily="18" charset="0"/>
              <a:ea typeface="Times New Roman" panose="02020603050405020304" pitchFamily="18" charset="0"/>
            </a:endParaRPr>
          </a:p>
          <a:p>
            <a:pPr marL="0" indent="0">
              <a:buNone/>
            </a:pPr>
            <a:endParaRPr lang="en-US" sz="2000" dirty="0"/>
          </a:p>
        </p:txBody>
      </p:sp>
      <p:sp>
        <p:nvSpPr>
          <p:cNvPr id="4" name="Footer Placeholder 3">
            <a:extLst>
              <a:ext uri="{FF2B5EF4-FFF2-40B4-BE49-F238E27FC236}">
                <a16:creationId xmlns:a16="http://schemas.microsoft.com/office/drawing/2014/main" id="{2EBF2328-71EC-4630-8A8C-7CA131E03EDD}"/>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1844499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B5B34-5818-57EB-A6F2-38CE5BB51D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213C14-E94B-DFD6-ACB1-181691CF6E4F}"/>
              </a:ext>
            </a:extLst>
          </p:cNvPr>
          <p:cNvSpPr>
            <a:spLocks noGrp="1"/>
          </p:cNvSpPr>
          <p:nvPr>
            <p:ph type="title"/>
          </p:nvPr>
        </p:nvSpPr>
        <p:spPr/>
        <p:txBody>
          <a:bodyPr/>
          <a:lstStyle/>
          <a:p>
            <a:r>
              <a:rPr lang="en-US" dirty="0"/>
              <a:t>Example 2 – The Play</a:t>
            </a:r>
          </a:p>
        </p:txBody>
      </p:sp>
      <p:sp>
        <p:nvSpPr>
          <p:cNvPr id="3" name="Content Placeholder 2">
            <a:extLst>
              <a:ext uri="{FF2B5EF4-FFF2-40B4-BE49-F238E27FC236}">
                <a16:creationId xmlns:a16="http://schemas.microsoft.com/office/drawing/2014/main" id="{B1CA233D-B18F-18C7-9252-6E58EEEBDD66}"/>
              </a:ext>
            </a:extLst>
          </p:cNvPr>
          <p:cNvSpPr>
            <a:spLocks noGrp="1"/>
          </p:cNvSpPr>
          <p:nvPr>
            <p:ph idx="1"/>
          </p:nvPr>
        </p:nvSpPr>
        <p:spPr/>
        <p:txBody>
          <a:bodyPr/>
          <a:lstStyle/>
          <a:p>
            <a:pPr marL="0" indent="0">
              <a:buNone/>
            </a:pPr>
            <a:r>
              <a:rPr lang="en-US" sz="3600" dirty="0"/>
              <a:t>The Gabriel High School catcher is wearing a one-way electronic communication device on his wrist. In the 6</a:t>
            </a:r>
            <a:r>
              <a:rPr lang="en-US" sz="3600" baseline="30000" dirty="0"/>
              <a:t>th</a:t>
            </a:r>
            <a:r>
              <a:rPr lang="en-US" sz="3600" dirty="0"/>
              <a:t> inning, the catcher notices the wristwatch is no longer working. The Gabriel Head Coach requests a time out to visit with the catcher near home plate in an attempt to fix the wristwatch. </a:t>
            </a:r>
            <a:endParaRPr lang="en-US" sz="2800" dirty="0"/>
          </a:p>
          <a:p>
            <a:pPr marL="0" indent="0" algn="ctr">
              <a:buNone/>
            </a:pPr>
            <a:r>
              <a:rPr lang="en-US" sz="4000" b="1" dirty="0"/>
              <a:t>What is the ruling? </a:t>
            </a:r>
          </a:p>
        </p:txBody>
      </p:sp>
      <p:sp>
        <p:nvSpPr>
          <p:cNvPr id="4" name="Footer Placeholder 3">
            <a:extLst>
              <a:ext uri="{FF2B5EF4-FFF2-40B4-BE49-F238E27FC236}">
                <a16:creationId xmlns:a16="http://schemas.microsoft.com/office/drawing/2014/main" id="{6189AFE0-4BB4-657B-A65A-6DC54258BD6F}"/>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111364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C093F-34FF-99DF-6FD2-F3695417BC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7D2D76-95D4-647D-322B-119DA9FAF387}"/>
              </a:ext>
            </a:extLst>
          </p:cNvPr>
          <p:cNvSpPr>
            <a:spLocks noGrp="1"/>
          </p:cNvSpPr>
          <p:nvPr>
            <p:ph type="title"/>
          </p:nvPr>
        </p:nvSpPr>
        <p:spPr/>
        <p:txBody>
          <a:bodyPr/>
          <a:lstStyle/>
          <a:p>
            <a:r>
              <a:rPr lang="en-US" dirty="0"/>
              <a:t>Example 2 – The answer</a:t>
            </a:r>
          </a:p>
        </p:txBody>
      </p:sp>
      <p:sp>
        <p:nvSpPr>
          <p:cNvPr id="3" name="Content Placeholder 2">
            <a:extLst>
              <a:ext uri="{FF2B5EF4-FFF2-40B4-BE49-F238E27FC236}">
                <a16:creationId xmlns:a16="http://schemas.microsoft.com/office/drawing/2014/main" id="{1C47F58D-4A34-87DB-E0FA-A657401C92B3}"/>
              </a:ext>
            </a:extLst>
          </p:cNvPr>
          <p:cNvSpPr>
            <a:spLocks noGrp="1"/>
          </p:cNvSpPr>
          <p:nvPr>
            <p:ph idx="1"/>
          </p:nvPr>
        </p:nvSpPr>
        <p:spPr/>
        <p:txBody>
          <a:bodyPr/>
          <a:lstStyle/>
          <a:p>
            <a:endParaRPr lang="en-US" sz="4000" dirty="0"/>
          </a:p>
          <a:p>
            <a:r>
              <a:rPr lang="en-US" sz="4000" dirty="0"/>
              <a:t>This is permitted but the defensive team is charged with a defensive conference. </a:t>
            </a:r>
            <a:endParaRPr lang="en-US" sz="4000" b="1" dirty="0"/>
          </a:p>
          <a:p>
            <a:endParaRPr lang="en-US" sz="4000" b="1" dirty="0"/>
          </a:p>
          <a:p>
            <a:r>
              <a:rPr lang="en-US" sz="4000" b="1" dirty="0"/>
              <a:t>Case Play 1.6.2. Situation D page 15</a:t>
            </a:r>
          </a:p>
        </p:txBody>
      </p:sp>
      <p:sp>
        <p:nvSpPr>
          <p:cNvPr id="4" name="Footer Placeholder 3">
            <a:extLst>
              <a:ext uri="{FF2B5EF4-FFF2-40B4-BE49-F238E27FC236}">
                <a16:creationId xmlns:a16="http://schemas.microsoft.com/office/drawing/2014/main" id="{0B7F8403-21FA-5C80-0DA0-5D438DD8CA80}"/>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5589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aseball coach and umpire&#10;&#10;Description automatically generated">
            <a:extLst>
              <a:ext uri="{FF2B5EF4-FFF2-40B4-BE49-F238E27FC236}">
                <a16:creationId xmlns:a16="http://schemas.microsoft.com/office/drawing/2014/main" id="{726BD346-8B8D-1477-82B8-D3816119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7358" y="2131615"/>
            <a:ext cx="5359647" cy="3782009"/>
          </a:xfrm>
          <a:prstGeom prst="rect">
            <a:avLst/>
          </a:prstGeom>
        </p:spPr>
      </p:pic>
      <p:sp>
        <p:nvSpPr>
          <p:cNvPr id="2" name="Title 1">
            <a:extLst>
              <a:ext uri="{FF2B5EF4-FFF2-40B4-BE49-F238E27FC236}">
                <a16:creationId xmlns:a16="http://schemas.microsoft.com/office/drawing/2014/main" id="{84560B8C-E1B6-460C-AB54-765DF9EF3AEB}"/>
              </a:ext>
            </a:extLst>
          </p:cNvPr>
          <p:cNvSpPr>
            <a:spLocks noGrp="1"/>
          </p:cNvSpPr>
          <p:nvPr>
            <p:ph type="title"/>
          </p:nvPr>
        </p:nvSpPr>
        <p:spPr>
          <a:xfrm>
            <a:off x="1940985" y="582613"/>
            <a:ext cx="10026649" cy="1204912"/>
          </a:xfrm>
        </p:spPr>
        <p:txBody>
          <a:bodyPr/>
          <a:lstStyle/>
          <a:p>
            <a:r>
              <a:rPr lang="en-US" dirty="0"/>
              <a:t>COACHING (PLAYER COMMUNICATION EQUIPMENT) rule 3-2-5</a:t>
            </a:r>
          </a:p>
        </p:txBody>
      </p:sp>
      <p:sp>
        <p:nvSpPr>
          <p:cNvPr id="4" name="Footer Placeholder 3">
            <a:extLst>
              <a:ext uri="{FF2B5EF4-FFF2-40B4-BE49-F238E27FC236}">
                <a16:creationId xmlns:a16="http://schemas.microsoft.com/office/drawing/2014/main" id="{C4575705-6E8A-4785-ACBD-882654EBF75F}"/>
              </a:ext>
            </a:extLst>
          </p:cNvPr>
          <p:cNvSpPr>
            <a:spLocks noGrp="1"/>
          </p:cNvSpPr>
          <p:nvPr>
            <p:ph type="ftr" sz="quarter" idx="11"/>
          </p:nvPr>
        </p:nvSpPr>
        <p:spPr/>
        <p:txBody>
          <a:bodyPr/>
          <a:lstStyle/>
          <a:p>
            <a:pPr>
              <a:defRPr/>
            </a:pPr>
            <a:r>
              <a:rPr lang="en-US"/>
              <a:t>www.nfhs.org</a:t>
            </a:r>
          </a:p>
        </p:txBody>
      </p:sp>
      <p:sp>
        <p:nvSpPr>
          <p:cNvPr id="5" name="Content Placeholder 2">
            <a:extLst>
              <a:ext uri="{FF2B5EF4-FFF2-40B4-BE49-F238E27FC236}">
                <a16:creationId xmlns:a16="http://schemas.microsoft.com/office/drawing/2014/main" id="{28B0385D-EB82-4F38-9EA1-3AB76D641CBC}"/>
              </a:ext>
            </a:extLst>
          </p:cNvPr>
          <p:cNvSpPr txBox="1">
            <a:spLocks/>
          </p:cNvSpPr>
          <p:nvPr/>
        </p:nvSpPr>
        <p:spPr bwMode="auto">
          <a:xfrm>
            <a:off x="7943850" y="2095722"/>
            <a:ext cx="4023784" cy="38898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sp>
        <p:nvSpPr>
          <p:cNvPr id="9" name="Content Placeholder 8">
            <a:extLst>
              <a:ext uri="{FF2B5EF4-FFF2-40B4-BE49-F238E27FC236}">
                <a16:creationId xmlns:a16="http://schemas.microsoft.com/office/drawing/2014/main" id="{B328F5D7-B510-4047-8C67-C7C58AD21509}"/>
              </a:ext>
            </a:extLst>
          </p:cNvPr>
          <p:cNvSpPr>
            <a:spLocks noGrp="1"/>
          </p:cNvSpPr>
          <p:nvPr>
            <p:ph idx="1"/>
          </p:nvPr>
        </p:nvSpPr>
        <p:spPr>
          <a:xfrm>
            <a:off x="7276011" y="2095722"/>
            <a:ext cx="4691623" cy="4493085"/>
          </a:xfrm>
        </p:spPr>
        <p:txBody>
          <a:bodyPr/>
          <a:lstStyle/>
          <a:p>
            <a:pPr marL="0" indent="0">
              <a:buNone/>
            </a:pPr>
            <a:r>
              <a:rPr lang="en-US" dirty="0"/>
              <a:t>• </a:t>
            </a:r>
            <a:r>
              <a:rPr lang="en-US" sz="3200" dirty="0"/>
              <a:t>Coaches </a:t>
            </a:r>
            <a:r>
              <a:rPr lang="en-US" sz="3200" b="1" dirty="0"/>
              <a:t>may not </a:t>
            </a:r>
            <a:r>
              <a:rPr lang="en-US" sz="3200" dirty="0"/>
              <a:t>use electronic communication device(s) to communicate with any other team member other than the catcher while on defense (including any team member while on offense).</a:t>
            </a:r>
          </a:p>
          <a:p>
            <a:pPr marL="0" indent="0">
              <a:buNone/>
            </a:pPr>
            <a:endParaRPr lang="en-US" dirty="0"/>
          </a:p>
          <a:p>
            <a:pPr marL="0" indent="0">
              <a:buNone/>
            </a:pPr>
            <a:endParaRPr lang="en-US" sz="2300" dirty="0"/>
          </a:p>
        </p:txBody>
      </p:sp>
    </p:spTree>
    <p:extLst>
      <p:ext uri="{BB962C8B-B14F-4D97-AF65-F5344CB8AC3E}">
        <p14:creationId xmlns:p14="http://schemas.microsoft.com/office/powerpoint/2010/main" val="3427815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aseball umpire giving a thumbs up to a umpire&#10;&#10;Description automatically generated">
            <a:extLst>
              <a:ext uri="{FF2B5EF4-FFF2-40B4-BE49-F238E27FC236}">
                <a16:creationId xmlns:a16="http://schemas.microsoft.com/office/drawing/2014/main" id="{448DC63A-5E58-6A8E-CEB6-04EEEA1FE9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5060" y="2507113"/>
            <a:ext cx="4479334" cy="3160821"/>
          </a:xfrm>
          <a:prstGeom prst="rect">
            <a:avLst/>
          </a:prstGeom>
        </p:spPr>
      </p:pic>
      <p:sp>
        <p:nvSpPr>
          <p:cNvPr id="2" name="Title 1">
            <a:extLst>
              <a:ext uri="{FF2B5EF4-FFF2-40B4-BE49-F238E27FC236}">
                <a16:creationId xmlns:a16="http://schemas.microsoft.com/office/drawing/2014/main" id="{84560B8C-E1B6-460C-AB54-765DF9EF3AEB}"/>
              </a:ext>
            </a:extLst>
          </p:cNvPr>
          <p:cNvSpPr>
            <a:spLocks noGrp="1"/>
          </p:cNvSpPr>
          <p:nvPr>
            <p:ph type="title"/>
          </p:nvPr>
        </p:nvSpPr>
        <p:spPr>
          <a:xfrm>
            <a:off x="1940985" y="582613"/>
            <a:ext cx="10026649" cy="1204912"/>
          </a:xfrm>
        </p:spPr>
        <p:txBody>
          <a:bodyPr/>
          <a:lstStyle/>
          <a:p>
            <a:r>
              <a:rPr lang="en-US" dirty="0"/>
              <a:t>COACHING (PLAYER COMMUNICATION EQUIPMENT) rule 3-2-5</a:t>
            </a:r>
          </a:p>
        </p:txBody>
      </p:sp>
      <p:sp>
        <p:nvSpPr>
          <p:cNvPr id="4" name="Footer Placeholder 3">
            <a:extLst>
              <a:ext uri="{FF2B5EF4-FFF2-40B4-BE49-F238E27FC236}">
                <a16:creationId xmlns:a16="http://schemas.microsoft.com/office/drawing/2014/main" id="{C4575705-6E8A-4785-ACBD-882654EBF75F}"/>
              </a:ext>
            </a:extLst>
          </p:cNvPr>
          <p:cNvSpPr>
            <a:spLocks noGrp="1"/>
          </p:cNvSpPr>
          <p:nvPr>
            <p:ph type="ftr" sz="quarter" idx="11"/>
          </p:nvPr>
        </p:nvSpPr>
        <p:spPr/>
        <p:txBody>
          <a:bodyPr/>
          <a:lstStyle/>
          <a:p>
            <a:pPr>
              <a:defRPr/>
            </a:pPr>
            <a:r>
              <a:rPr lang="en-US"/>
              <a:t>www.nfhs.org</a:t>
            </a:r>
          </a:p>
        </p:txBody>
      </p:sp>
      <p:sp>
        <p:nvSpPr>
          <p:cNvPr id="5" name="Content Placeholder 2">
            <a:extLst>
              <a:ext uri="{FF2B5EF4-FFF2-40B4-BE49-F238E27FC236}">
                <a16:creationId xmlns:a16="http://schemas.microsoft.com/office/drawing/2014/main" id="{28B0385D-EB82-4F38-9EA1-3AB76D641CBC}"/>
              </a:ext>
            </a:extLst>
          </p:cNvPr>
          <p:cNvSpPr txBox="1">
            <a:spLocks/>
          </p:cNvSpPr>
          <p:nvPr/>
        </p:nvSpPr>
        <p:spPr bwMode="auto">
          <a:xfrm>
            <a:off x="7943850" y="2095722"/>
            <a:ext cx="4023784" cy="38898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sp>
        <p:nvSpPr>
          <p:cNvPr id="9" name="Content Placeholder 8">
            <a:extLst>
              <a:ext uri="{FF2B5EF4-FFF2-40B4-BE49-F238E27FC236}">
                <a16:creationId xmlns:a16="http://schemas.microsoft.com/office/drawing/2014/main" id="{B328F5D7-B510-4047-8C67-C7C58AD21509}"/>
              </a:ext>
            </a:extLst>
          </p:cNvPr>
          <p:cNvSpPr>
            <a:spLocks noGrp="1"/>
          </p:cNvSpPr>
          <p:nvPr>
            <p:ph idx="1"/>
          </p:nvPr>
        </p:nvSpPr>
        <p:spPr>
          <a:xfrm>
            <a:off x="6391564" y="2095722"/>
            <a:ext cx="5576070" cy="4493085"/>
          </a:xfrm>
        </p:spPr>
        <p:txBody>
          <a:bodyPr/>
          <a:lstStyle/>
          <a:p>
            <a:pPr marL="0" indent="0">
              <a:buNone/>
            </a:pPr>
            <a:r>
              <a:rPr lang="en-US" sz="3600" dirty="0"/>
              <a:t>• The penalty for improper use is </a:t>
            </a:r>
            <a:r>
              <a:rPr lang="en-US" sz="3600" b="1" dirty="0"/>
              <a:t>a team warning on the first offense.</a:t>
            </a:r>
          </a:p>
          <a:p>
            <a:pPr marL="0" indent="0">
              <a:buNone/>
            </a:pPr>
            <a:endParaRPr lang="en-US" sz="3600" dirty="0"/>
          </a:p>
          <a:p>
            <a:pPr marL="0" indent="0">
              <a:buNone/>
            </a:pPr>
            <a:r>
              <a:rPr lang="en-US" sz="3600" dirty="0"/>
              <a:t>• The next offender of that team </a:t>
            </a:r>
            <a:r>
              <a:rPr lang="en-US" sz="3600" b="1" dirty="0"/>
              <a:t>will be ejected along with the team’s head coach.</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2300" dirty="0"/>
          </a:p>
        </p:txBody>
      </p:sp>
    </p:spTree>
    <p:extLst>
      <p:ext uri="{BB962C8B-B14F-4D97-AF65-F5344CB8AC3E}">
        <p14:creationId xmlns:p14="http://schemas.microsoft.com/office/powerpoint/2010/main" val="21252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90FB8-7055-4DBD-A7B2-95DEB2DB8E34}"/>
              </a:ext>
            </a:extLst>
          </p:cNvPr>
          <p:cNvSpPr>
            <a:spLocks noGrp="1"/>
          </p:cNvSpPr>
          <p:nvPr>
            <p:ph type="title"/>
          </p:nvPr>
        </p:nvSpPr>
        <p:spPr/>
        <p:txBody>
          <a:bodyPr/>
          <a:lstStyle/>
          <a:p>
            <a:r>
              <a:rPr lang="en-US" dirty="0"/>
              <a:t>Coaching</a:t>
            </a:r>
            <a:br>
              <a:rPr lang="en-US" dirty="0"/>
            </a:br>
            <a:r>
              <a:rPr lang="en-US" dirty="0"/>
              <a:t>rule 3-2-5</a:t>
            </a:r>
          </a:p>
        </p:txBody>
      </p:sp>
      <p:sp>
        <p:nvSpPr>
          <p:cNvPr id="3" name="Content Placeholder 2">
            <a:extLst>
              <a:ext uri="{FF2B5EF4-FFF2-40B4-BE49-F238E27FC236}">
                <a16:creationId xmlns:a16="http://schemas.microsoft.com/office/drawing/2014/main" id="{6D9ABE23-25F1-4B4B-9375-D63DC2E0B7BA}"/>
              </a:ext>
            </a:extLst>
          </p:cNvPr>
          <p:cNvSpPr>
            <a:spLocks noGrp="1"/>
          </p:cNvSpPr>
          <p:nvPr>
            <p:ph idx="1"/>
          </p:nvPr>
        </p:nvSpPr>
        <p:spPr/>
        <p:txBody>
          <a:bodyPr/>
          <a:lstStyle/>
          <a:p>
            <a:pPr marL="0" marR="0" indent="0">
              <a:spcBef>
                <a:spcPts val="1000"/>
              </a:spcBef>
              <a:spcAft>
                <a:spcPts val="1000"/>
              </a:spcAft>
              <a:buNone/>
            </a:pPr>
            <a:r>
              <a:rPr lang="en-US" sz="2000" b="1" u="sng" dirty="0">
                <a:solidFill>
                  <a:schemeClr val="tx1">
                    <a:lumMod val="50000"/>
                  </a:schemeClr>
                </a:solidFill>
                <a:effectLst/>
                <a:latin typeface="Calibri" panose="020F0502020204030204" pitchFamily="34" charset="0"/>
                <a:ea typeface="Arial" panose="020B0604020202020204" pitchFamily="34" charset="0"/>
              </a:rPr>
              <a:t>ART. 5 . . .</a:t>
            </a:r>
            <a:r>
              <a:rPr lang="en-US" sz="2000" u="sng" dirty="0">
                <a:solidFill>
                  <a:schemeClr val="tx1">
                    <a:lumMod val="50000"/>
                  </a:schemeClr>
                </a:solidFill>
                <a:effectLst/>
                <a:latin typeface="Calibri" panose="020F0502020204030204" pitchFamily="34" charset="0"/>
                <a:ea typeface="Arial" panose="020B0604020202020204" pitchFamily="34" charset="0"/>
              </a:rPr>
              <a:t> A coach may use a one-way electronic communication device to communicate to the catcher for the purpose of calling pitches. Coaches may not use electronic communication device(s) to communicate with any other team member while on defense or any team member while on offense. When using the electronic communication device, the coach cannot be outside the dugout/bench area. </a:t>
            </a:r>
            <a:endParaRPr lang="en-US" sz="2000" dirty="0">
              <a:solidFill>
                <a:schemeClr val="tx1">
                  <a:lumMod val="50000"/>
                </a:schemeClr>
              </a:solidFill>
              <a:effectLst/>
              <a:latin typeface="Times New Roman" panose="02020603050405020304" pitchFamily="18" charset="0"/>
              <a:ea typeface="Times New Roman" panose="02020603050405020304" pitchFamily="18" charset="0"/>
            </a:endParaRPr>
          </a:p>
          <a:p>
            <a:pPr marL="0" marR="0" indent="0">
              <a:spcBef>
                <a:spcPts val="0"/>
              </a:spcBef>
              <a:spcAft>
                <a:spcPts val="1000"/>
              </a:spcAft>
              <a:buNone/>
            </a:pPr>
            <a:r>
              <a:rPr lang="en-US" sz="2000" b="1" u="sng" dirty="0">
                <a:solidFill>
                  <a:schemeClr val="tx1">
                    <a:lumMod val="50000"/>
                  </a:schemeClr>
                </a:solidFill>
                <a:effectLst/>
                <a:latin typeface="Calibri" panose="020F0502020204030204" pitchFamily="34" charset="0"/>
                <a:ea typeface="Arial" panose="020B0604020202020204" pitchFamily="34" charset="0"/>
              </a:rPr>
              <a:t>PENALTY:</a:t>
            </a:r>
            <a:r>
              <a:rPr lang="en-US" sz="2000" u="sng" dirty="0">
                <a:solidFill>
                  <a:schemeClr val="tx1">
                    <a:lumMod val="50000"/>
                  </a:schemeClr>
                </a:solidFill>
                <a:effectLst/>
                <a:latin typeface="Calibri" panose="020F0502020204030204" pitchFamily="34" charset="0"/>
                <a:ea typeface="Arial" panose="020B0604020202020204" pitchFamily="34" charset="0"/>
              </a:rPr>
              <a:t> The umpire shall issue a team warning to coach of the team involved and the next offender(s) of that team will be ejected along with the head coach. </a:t>
            </a:r>
          </a:p>
          <a:p>
            <a:pPr marL="0" marR="0" indent="0">
              <a:spcBef>
                <a:spcPts val="0"/>
              </a:spcBef>
              <a:spcAft>
                <a:spcPts val="1000"/>
              </a:spcAft>
              <a:buNone/>
            </a:pP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b="1" dirty="0">
                <a:effectLst/>
                <a:latin typeface="Calibri" panose="020F0502020204030204" pitchFamily="34" charset="0"/>
                <a:ea typeface="Times New Roman" panose="02020603050405020304" pitchFamily="18" charset="0"/>
              </a:rPr>
              <a:t>Rationale: </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dirty="0">
                <a:solidFill>
                  <a:srgbClr val="000000"/>
                </a:solidFill>
                <a:effectLst/>
                <a:latin typeface="Calibri" panose="020F0502020204030204" pitchFamily="34" charset="0"/>
                <a:ea typeface="Arial" panose="020B0604020202020204" pitchFamily="34" charset="0"/>
              </a:rPr>
              <a:t>Allows for the coach to communicate with the catcher using an electronic communication device for the purpose of calling pitches. </a:t>
            </a:r>
            <a:endParaRPr lang="en-US" sz="2000" dirty="0">
              <a:effectLst/>
              <a:latin typeface="Times New Roman" panose="02020603050405020304" pitchFamily="18" charset="0"/>
              <a:ea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E909B16A-FBBA-47B5-AA38-6F9F6D537868}"/>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4190023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A696B-9480-5529-E314-82E8DA1D51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3A6670-AB5A-6B10-F873-2451F6184335}"/>
              </a:ext>
            </a:extLst>
          </p:cNvPr>
          <p:cNvSpPr>
            <a:spLocks noGrp="1"/>
          </p:cNvSpPr>
          <p:nvPr>
            <p:ph type="title"/>
          </p:nvPr>
        </p:nvSpPr>
        <p:spPr/>
        <p:txBody>
          <a:bodyPr/>
          <a:lstStyle/>
          <a:p>
            <a:r>
              <a:rPr lang="en-US" dirty="0"/>
              <a:t>Example 3 – The Play</a:t>
            </a:r>
          </a:p>
        </p:txBody>
      </p:sp>
      <p:sp>
        <p:nvSpPr>
          <p:cNvPr id="3" name="Content Placeholder 2">
            <a:extLst>
              <a:ext uri="{FF2B5EF4-FFF2-40B4-BE49-F238E27FC236}">
                <a16:creationId xmlns:a16="http://schemas.microsoft.com/office/drawing/2014/main" id="{80719124-2D88-75D8-F932-65B22B882DC3}"/>
              </a:ext>
            </a:extLst>
          </p:cNvPr>
          <p:cNvSpPr>
            <a:spLocks noGrp="1"/>
          </p:cNvSpPr>
          <p:nvPr>
            <p:ph idx="1"/>
          </p:nvPr>
        </p:nvSpPr>
        <p:spPr/>
        <p:txBody>
          <a:bodyPr/>
          <a:lstStyle/>
          <a:p>
            <a:pPr marL="0" indent="0">
              <a:buNone/>
            </a:pPr>
            <a:endParaRPr lang="en-US" sz="3600" dirty="0"/>
          </a:p>
          <a:p>
            <a:pPr marL="0" indent="0">
              <a:buNone/>
            </a:pPr>
            <a:r>
              <a:rPr lang="en-US" sz="3600" dirty="0"/>
              <a:t>The Gabriel High School Head Coach and Pitching Coach both want to have access to the one-way electronic communication device they use to communicate with the catcher.  </a:t>
            </a:r>
            <a:endParaRPr lang="en-US" sz="3600" b="1" dirty="0"/>
          </a:p>
          <a:p>
            <a:pPr marL="0" indent="0">
              <a:buNone/>
            </a:pPr>
            <a:endParaRPr lang="en-US" sz="3600" b="1" dirty="0"/>
          </a:p>
          <a:p>
            <a:pPr marL="0" indent="0" algn="ctr">
              <a:buNone/>
            </a:pPr>
            <a:r>
              <a:rPr lang="en-US" sz="4000" b="1" dirty="0"/>
              <a:t>What is the ruling? </a:t>
            </a:r>
          </a:p>
        </p:txBody>
      </p:sp>
      <p:sp>
        <p:nvSpPr>
          <p:cNvPr id="4" name="Footer Placeholder 3">
            <a:extLst>
              <a:ext uri="{FF2B5EF4-FFF2-40B4-BE49-F238E27FC236}">
                <a16:creationId xmlns:a16="http://schemas.microsoft.com/office/drawing/2014/main" id="{B6E35543-F151-5C9F-A6F2-915B4FE15452}"/>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1552928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B1FF5-1433-6619-4242-D105BCB1F7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C7D305-A8BD-B480-7751-0E6268D861C4}"/>
              </a:ext>
            </a:extLst>
          </p:cNvPr>
          <p:cNvSpPr>
            <a:spLocks noGrp="1"/>
          </p:cNvSpPr>
          <p:nvPr>
            <p:ph type="title"/>
          </p:nvPr>
        </p:nvSpPr>
        <p:spPr/>
        <p:txBody>
          <a:bodyPr/>
          <a:lstStyle/>
          <a:p>
            <a:r>
              <a:rPr lang="en-US" dirty="0"/>
              <a:t>Updates from NYSBUA – President’s Report</a:t>
            </a:r>
          </a:p>
        </p:txBody>
      </p:sp>
      <p:sp>
        <p:nvSpPr>
          <p:cNvPr id="3" name="Content Placeholder 2">
            <a:extLst>
              <a:ext uri="{FF2B5EF4-FFF2-40B4-BE49-F238E27FC236}">
                <a16:creationId xmlns:a16="http://schemas.microsoft.com/office/drawing/2014/main" id="{BF46B903-405F-C450-4DBB-00F3AF4540F3}"/>
              </a:ext>
            </a:extLst>
          </p:cNvPr>
          <p:cNvSpPr>
            <a:spLocks noGrp="1"/>
          </p:cNvSpPr>
          <p:nvPr>
            <p:ph idx="1"/>
          </p:nvPr>
        </p:nvSpPr>
        <p:spPr>
          <a:xfrm>
            <a:off x="1962152" y="1979902"/>
            <a:ext cx="10026649" cy="4544722"/>
          </a:xfrm>
        </p:spPr>
        <p:txBody>
          <a:bodyPr/>
          <a:lstStyle/>
          <a:p>
            <a:r>
              <a:rPr lang="en-US" sz="3200" dirty="0"/>
              <a:t>Uniform Changes Approved at Fall 2023 Meeting</a:t>
            </a:r>
          </a:p>
          <a:p>
            <a:pPr lvl="1"/>
            <a:r>
              <a:rPr lang="en-US" sz="3000" dirty="0"/>
              <a:t>Black uniform shirt is now the default color  </a:t>
            </a:r>
          </a:p>
          <a:p>
            <a:pPr lvl="1"/>
            <a:r>
              <a:rPr lang="en-US" sz="3000" dirty="0"/>
              <a:t>Charcoal gray pants are the only pants approved </a:t>
            </a:r>
          </a:p>
          <a:p>
            <a:pPr lvl="1"/>
            <a:r>
              <a:rPr lang="en-US" sz="3000" dirty="0"/>
              <a:t>Heather gray pants are no longer allowed</a:t>
            </a:r>
          </a:p>
          <a:p>
            <a:pPr lvl="1"/>
            <a:endParaRPr lang="en-US" sz="3400" dirty="0"/>
          </a:p>
        </p:txBody>
      </p:sp>
      <p:sp>
        <p:nvSpPr>
          <p:cNvPr id="4" name="Footer Placeholder 3">
            <a:extLst>
              <a:ext uri="{FF2B5EF4-FFF2-40B4-BE49-F238E27FC236}">
                <a16:creationId xmlns:a16="http://schemas.microsoft.com/office/drawing/2014/main" id="{A2568F70-9D0A-B9EE-9167-7FE90D4A273F}"/>
              </a:ext>
            </a:extLst>
          </p:cNvPr>
          <p:cNvSpPr>
            <a:spLocks noGrp="1"/>
          </p:cNvSpPr>
          <p:nvPr>
            <p:ph type="ftr" sz="quarter" idx="11"/>
          </p:nvPr>
        </p:nvSpPr>
        <p:spPr/>
        <p:txBody>
          <a:bodyPr/>
          <a:lstStyle/>
          <a:p>
            <a:pPr>
              <a:defRPr/>
            </a:pPr>
            <a:r>
              <a:rPr lang="en-US"/>
              <a:t>www.nfhs.org</a:t>
            </a:r>
          </a:p>
        </p:txBody>
      </p:sp>
      <p:pic>
        <p:nvPicPr>
          <p:cNvPr id="6" name="Picture 5">
            <a:extLst>
              <a:ext uri="{FF2B5EF4-FFF2-40B4-BE49-F238E27FC236}">
                <a16:creationId xmlns:a16="http://schemas.microsoft.com/office/drawing/2014/main" id="{EBE91854-8662-A434-71A0-9A4508B42CB4}"/>
              </a:ext>
            </a:extLst>
          </p:cNvPr>
          <p:cNvPicPr>
            <a:picLocks noChangeAspect="1"/>
          </p:cNvPicPr>
          <p:nvPr/>
        </p:nvPicPr>
        <p:blipFill>
          <a:blip r:embed="rId2"/>
          <a:stretch>
            <a:fillRect/>
          </a:stretch>
        </p:blipFill>
        <p:spPr>
          <a:xfrm>
            <a:off x="4535056" y="3902888"/>
            <a:ext cx="3583708" cy="2621736"/>
          </a:xfrm>
          <a:prstGeom prst="rect">
            <a:avLst/>
          </a:prstGeom>
        </p:spPr>
      </p:pic>
      <p:pic>
        <p:nvPicPr>
          <p:cNvPr id="5" name="Picture 4">
            <a:extLst>
              <a:ext uri="{FF2B5EF4-FFF2-40B4-BE49-F238E27FC236}">
                <a16:creationId xmlns:a16="http://schemas.microsoft.com/office/drawing/2014/main" id="{1F254044-84FF-FEE3-F735-6798F2093B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543763" y="5428286"/>
            <a:ext cx="453602" cy="4572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1FBD649-04C3-9209-B482-781D8E6FF0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085808" y="5428286"/>
            <a:ext cx="453602" cy="457200"/>
          </a:xfrm>
          <a:prstGeom prst="rect">
            <a:avLst/>
          </a:prstGeom>
          <a:noFill/>
          <a:effectLst>
            <a:outerShdw dist="38100" dir="4320000" algn="tl" rotWithShape="0">
              <a:schemeClr val="tx1">
                <a:alpha val="4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13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645A3-52EA-A93C-75BC-4D27641FD7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886D6D-C5A3-1F01-A36A-AEEE0E250611}"/>
              </a:ext>
            </a:extLst>
          </p:cNvPr>
          <p:cNvSpPr>
            <a:spLocks noGrp="1"/>
          </p:cNvSpPr>
          <p:nvPr>
            <p:ph type="title"/>
          </p:nvPr>
        </p:nvSpPr>
        <p:spPr/>
        <p:txBody>
          <a:bodyPr/>
          <a:lstStyle/>
          <a:p>
            <a:r>
              <a:rPr lang="en-US" dirty="0"/>
              <a:t>Example 3 – The answer</a:t>
            </a:r>
          </a:p>
        </p:txBody>
      </p:sp>
      <p:sp>
        <p:nvSpPr>
          <p:cNvPr id="3" name="Content Placeholder 2">
            <a:extLst>
              <a:ext uri="{FF2B5EF4-FFF2-40B4-BE49-F238E27FC236}">
                <a16:creationId xmlns:a16="http://schemas.microsoft.com/office/drawing/2014/main" id="{535BD763-55C5-730C-34C7-3D06FC9FD377}"/>
              </a:ext>
            </a:extLst>
          </p:cNvPr>
          <p:cNvSpPr>
            <a:spLocks noGrp="1"/>
          </p:cNvSpPr>
          <p:nvPr>
            <p:ph idx="1"/>
          </p:nvPr>
        </p:nvSpPr>
        <p:spPr>
          <a:xfrm>
            <a:off x="1940985" y="1644073"/>
            <a:ext cx="10026649" cy="4683703"/>
          </a:xfrm>
        </p:spPr>
        <p:txBody>
          <a:bodyPr/>
          <a:lstStyle/>
          <a:p>
            <a:pPr marL="0" indent="0">
              <a:buNone/>
            </a:pPr>
            <a:endParaRPr lang="en-US" sz="4000" dirty="0"/>
          </a:p>
          <a:p>
            <a:r>
              <a:rPr lang="en-US" sz="4000" dirty="0"/>
              <a:t>This would </a:t>
            </a:r>
            <a:r>
              <a:rPr lang="en-US" sz="4000" b="1" dirty="0"/>
              <a:t>not</a:t>
            </a:r>
            <a:r>
              <a:rPr lang="en-US" sz="4000" dirty="0"/>
              <a:t> be allowed. </a:t>
            </a:r>
          </a:p>
          <a:p>
            <a:r>
              <a:rPr lang="en-US" sz="4000" dirty="0"/>
              <a:t>Only </a:t>
            </a:r>
            <a:r>
              <a:rPr lang="en-US" sz="4000" b="1" dirty="0"/>
              <a:t>one</a:t>
            </a:r>
            <a:r>
              <a:rPr lang="en-US" sz="4000" dirty="0"/>
              <a:t> communication device is allowed in the dugout/bench. </a:t>
            </a:r>
          </a:p>
          <a:p>
            <a:r>
              <a:rPr lang="en-US" sz="4000" dirty="0"/>
              <a:t>Either the head coach or the pitching coach is allowed access to the device. </a:t>
            </a:r>
          </a:p>
          <a:p>
            <a:r>
              <a:rPr lang="en-US" sz="4000" b="1" dirty="0"/>
              <a:t>Case Play 1.6.2. Situation A page 14</a:t>
            </a:r>
          </a:p>
        </p:txBody>
      </p:sp>
      <p:sp>
        <p:nvSpPr>
          <p:cNvPr id="4" name="Footer Placeholder 3">
            <a:extLst>
              <a:ext uri="{FF2B5EF4-FFF2-40B4-BE49-F238E27FC236}">
                <a16:creationId xmlns:a16="http://schemas.microsoft.com/office/drawing/2014/main" id="{884359E1-AE85-C9E8-005B-251F1253D473}"/>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00159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60B8C-E1B6-460C-AB54-765DF9EF3AEB}"/>
              </a:ext>
            </a:extLst>
          </p:cNvPr>
          <p:cNvSpPr>
            <a:spLocks noGrp="1"/>
          </p:cNvSpPr>
          <p:nvPr>
            <p:ph type="title"/>
          </p:nvPr>
        </p:nvSpPr>
        <p:spPr>
          <a:xfrm>
            <a:off x="1940985" y="582613"/>
            <a:ext cx="10026649" cy="1204912"/>
          </a:xfrm>
        </p:spPr>
        <p:txBody>
          <a:bodyPr/>
          <a:lstStyle/>
          <a:p>
            <a:r>
              <a:rPr lang="en-US" dirty="0"/>
              <a:t>UMPIRE-IN-CHIEF</a:t>
            </a:r>
            <a:br>
              <a:rPr lang="en-US" dirty="0"/>
            </a:br>
            <a:r>
              <a:rPr lang="en-US" dirty="0"/>
              <a:t>Rule 10-2-3</a:t>
            </a:r>
            <a:r>
              <a:rPr lang="en-US" cap="none" dirty="0"/>
              <a:t>h</a:t>
            </a:r>
            <a:endParaRPr lang="en-US" dirty="0"/>
          </a:p>
        </p:txBody>
      </p:sp>
      <p:sp>
        <p:nvSpPr>
          <p:cNvPr id="4" name="Footer Placeholder 3">
            <a:extLst>
              <a:ext uri="{FF2B5EF4-FFF2-40B4-BE49-F238E27FC236}">
                <a16:creationId xmlns:a16="http://schemas.microsoft.com/office/drawing/2014/main" id="{C4575705-6E8A-4785-ACBD-882654EBF75F}"/>
              </a:ext>
            </a:extLst>
          </p:cNvPr>
          <p:cNvSpPr>
            <a:spLocks noGrp="1"/>
          </p:cNvSpPr>
          <p:nvPr>
            <p:ph type="ftr" sz="quarter" idx="11"/>
          </p:nvPr>
        </p:nvSpPr>
        <p:spPr/>
        <p:txBody>
          <a:bodyPr/>
          <a:lstStyle/>
          <a:p>
            <a:pPr>
              <a:defRPr/>
            </a:pPr>
            <a:r>
              <a:rPr lang="en-US"/>
              <a:t>www.nfhs.org</a:t>
            </a:r>
          </a:p>
        </p:txBody>
      </p:sp>
      <p:sp>
        <p:nvSpPr>
          <p:cNvPr id="5" name="Content Placeholder 2">
            <a:extLst>
              <a:ext uri="{FF2B5EF4-FFF2-40B4-BE49-F238E27FC236}">
                <a16:creationId xmlns:a16="http://schemas.microsoft.com/office/drawing/2014/main" id="{28B0385D-EB82-4F38-9EA1-3AB76D641CBC}"/>
              </a:ext>
            </a:extLst>
          </p:cNvPr>
          <p:cNvSpPr txBox="1">
            <a:spLocks/>
          </p:cNvSpPr>
          <p:nvPr/>
        </p:nvSpPr>
        <p:spPr bwMode="auto">
          <a:xfrm>
            <a:off x="7943850" y="2095722"/>
            <a:ext cx="4023784" cy="38898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sp>
        <p:nvSpPr>
          <p:cNvPr id="9" name="Content Placeholder 8">
            <a:extLst>
              <a:ext uri="{FF2B5EF4-FFF2-40B4-BE49-F238E27FC236}">
                <a16:creationId xmlns:a16="http://schemas.microsoft.com/office/drawing/2014/main" id="{B328F5D7-B510-4047-8C67-C7C58AD21509}"/>
              </a:ext>
            </a:extLst>
          </p:cNvPr>
          <p:cNvSpPr>
            <a:spLocks noGrp="1"/>
          </p:cNvSpPr>
          <p:nvPr>
            <p:ph idx="1"/>
          </p:nvPr>
        </p:nvSpPr>
        <p:spPr>
          <a:xfrm>
            <a:off x="4819651" y="2714759"/>
            <a:ext cx="7147983" cy="2651769"/>
          </a:xfrm>
        </p:spPr>
        <p:txBody>
          <a:bodyPr/>
          <a:lstStyle/>
          <a:p>
            <a:pPr marL="0" indent="0">
              <a:buNone/>
            </a:pPr>
            <a:r>
              <a:rPr lang="en-US" sz="3600" dirty="0"/>
              <a:t>• The umpire-in-chief may forfeit the game for prescribed infractions by </a:t>
            </a:r>
            <a:r>
              <a:rPr lang="en-US" sz="3600" b="1" dirty="0"/>
              <a:t>coaches, players or team/bench personnel.</a:t>
            </a:r>
          </a:p>
          <a:p>
            <a:pPr marL="0" indent="0">
              <a:buNone/>
            </a:pPr>
            <a:endParaRPr lang="en-US" dirty="0"/>
          </a:p>
          <a:p>
            <a:pPr marL="0" indent="0">
              <a:buNone/>
            </a:pPr>
            <a:endParaRPr lang="en-US" sz="2300" dirty="0"/>
          </a:p>
        </p:txBody>
      </p:sp>
      <p:pic>
        <p:nvPicPr>
          <p:cNvPr id="7" name="Picture 6" descr="A person wearing a helmet and holding a baseball bat&#10;&#10;Description automatically generated">
            <a:extLst>
              <a:ext uri="{FF2B5EF4-FFF2-40B4-BE49-F238E27FC236}">
                <a16:creationId xmlns:a16="http://schemas.microsoft.com/office/drawing/2014/main" id="{1A8B7BB6-30AD-CC13-16B4-77A7C0656F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714" y="2131615"/>
            <a:ext cx="2843673" cy="4137085"/>
          </a:xfrm>
          <a:prstGeom prst="rect">
            <a:avLst/>
          </a:prstGeom>
        </p:spPr>
      </p:pic>
    </p:spTree>
    <p:extLst>
      <p:ext uri="{BB962C8B-B14F-4D97-AF65-F5344CB8AC3E}">
        <p14:creationId xmlns:p14="http://schemas.microsoft.com/office/powerpoint/2010/main" val="1011588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tanding in a field with a referee&#10;&#10;Description automatically generated with medium confidence">
            <a:extLst>
              <a:ext uri="{FF2B5EF4-FFF2-40B4-BE49-F238E27FC236}">
                <a16:creationId xmlns:a16="http://schemas.microsoft.com/office/drawing/2014/main" id="{64152062-D6E9-DEEC-7F11-EDDFCE3F0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7356" y="2131615"/>
            <a:ext cx="5364485" cy="3793070"/>
          </a:xfrm>
          <a:prstGeom prst="rect">
            <a:avLst/>
          </a:prstGeom>
        </p:spPr>
      </p:pic>
      <p:sp>
        <p:nvSpPr>
          <p:cNvPr id="2" name="Title 1">
            <a:extLst>
              <a:ext uri="{FF2B5EF4-FFF2-40B4-BE49-F238E27FC236}">
                <a16:creationId xmlns:a16="http://schemas.microsoft.com/office/drawing/2014/main" id="{84560B8C-E1B6-460C-AB54-765DF9EF3AEB}"/>
              </a:ext>
            </a:extLst>
          </p:cNvPr>
          <p:cNvSpPr>
            <a:spLocks noGrp="1"/>
          </p:cNvSpPr>
          <p:nvPr>
            <p:ph type="title"/>
          </p:nvPr>
        </p:nvSpPr>
        <p:spPr>
          <a:xfrm>
            <a:off x="1940985" y="582613"/>
            <a:ext cx="10026649" cy="1204912"/>
          </a:xfrm>
        </p:spPr>
        <p:txBody>
          <a:bodyPr/>
          <a:lstStyle/>
          <a:p>
            <a:br>
              <a:rPr lang="en-US" dirty="0"/>
            </a:br>
            <a:r>
              <a:rPr lang="en-US" dirty="0"/>
              <a:t>UMPIRE-IN-CHIEF</a:t>
            </a:r>
            <a:br>
              <a:rPr lang="en-US" dirty="0"/>
            </a:br>
            <a:r>
              <a:rPr lang="en-US" dirty="0"/>
              <a:t>Rule 10-2-3</a:t>
            </a:r>
            <a:r>
              <a:rPr lang="en-US" cap="none" dirty="0"/>
              <a:t>h</a:t>
            </a:r>
            <a:br>
              <a:rPr lang="en-US" dirty="0"/>
            </a:br>
            <a:endParaRPr lang="en-US" dirty="0"/>
          </a:p>
        </p:txBody>
      </p:sp>
      <p:sp>
        <p:nvSpPr>
          <p:cNvPr id="4" name="Footer Placeholder 3">
            <a:extLst>
              <a:ext uri="{FF2B5EF4-FFF2-40B4-BE49-F238E27FC236}">
                <a16:creationId xmlns:a16="http://schemas.microsoft.com/office/drawing/2014/main" id="{C4575705-6E8A-4785-ACBD-882654EBF75F}"/>
              </a:ext>
            </a:extLst>
          </p:cNvPr>
          <p:cNvSpPr>
            <a:spLocks noGrp="1"/>
          </p:cNvSpPr>
          <p:nvPr>
            <p:ph type="ftr" sz="quarter" idx="11"/>
          </p:nvPr>
        </p:nvSpPr>
        <p:spPr/>
        <p:txBody>
          <a:bodyPr/>
          <a:lstStyle/>
          <a:p>
            <a:pPr>
              <a:defRPr/>
            </a:pPr>
            <a:r>
              <a:rPr lang="en-US"/>
              <a:t>www.nfhs.org</a:t>
            </a:r>
          </a:p>
        </p:txBody>
      </p:sp>
      <p:sp>
        <p:nvSpPr>
          <p:cNvPr id="5" name="Content Placeholder 2">
            <a:extLst>
              <a:ext uri="{FF2B5EF4-FFF2-40B4-BE49-F238E27FC236}">
                <a16:creationId xmlns:a16="http://schemas.microsoft.com/office/drawing/2014/main" id="{28B0385D-EB82-4F38-9EA1-3AB76D641CBC}"/>
              </a:ext>
            </a:extLst>
          </p:cNvPr>
          <p:cNvSpPr txBox="1">
            <a:spLocks/>
          </p:cNvSpPr>
          <p:nvPr/>
        </p:nvSpPr>
        <p:spPr bwMode="auto">
          <a:xfrm>
            <a:off x="7943850" y="2095722"/>
            <a:ext cx="4023784" cy="38898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sp>
        <p:nvSpPr>
          <p:cNvPr id="9" name="Content Placeholder 8">
            <a:extLst>
              <a:ext uri="{FF2B5EF4-FFF2-40B4-BE49-F238E27FC236}">
                <a16:creationId xmlns:a16="http://schemas.microsoft.com/office/drawing/2014/main" id="{B328F5D7-B510-4047-8C67-C7C58AD21509}"/>
              </a:ext>
            </a:extLst>
          </p:cNvPr>
          <p:cNvSpPr>
            <a:spLocks noGrp="1"/>
          </p:cNvSpPr>
          <p:nvPr>
            <p:ph idx="1"/>
          </p:nvPr>
        </p:nvSpPr>
        <p:spPr>
          <a:xfrm>
            <a:off x="7321550" y="2095722"/>
            <a:ext cx="4646083" cy="4493085"/>
          </a:xfrm>
        </p:spPr>
        <p:txBody>
          <a:bodyPr/>
          <a:lstStyle/>
          <a:p>
            <a:pPr marL="0" indent="0">
              <a:buNone/>
            </a:pPr>
            <a:r>
              <a:rPr lang="en-US" dirty="0"/>
              <a:t>• Umpires have jurisdiction over the confines of the players, coaches and team/bench personnel.</a:t>
            </a:r>
          </a:p>
          <a:p>
            <a:pPr marL="0" indent="0">
              <a:buNone/>
            </a:pPr>
            <a:endParaRPr lang="en-US" dirty="0"/>
          </a:p>
          <a:p>
            <a:pPr marL="0" indent="0">
              <a:buNone/>
            </a:pPr>
            <a:r>
              <a:rPr lang="en-US" dirty="0"/>
              <a:t>• If there are issues with spectators, </a:t>
            </a:r>
            <a:r>
              <a:rPr lang="en-US" b="1" dirty="0"/>
              <a:t>it is the responsibility of game management </a:t>
            </a:r>
            <a:r>
              <a:rPr lang="en-US" dirty="0"/>
              <a:t>to deal with spectators and to ensure the facility is safe for all involved.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2300" dirty="0"/>
          </a:p>
        </p:txBody>
      </p:sp>
    </p:spTree>
    <p:extLst>
      <p:ext uri="{BB962C8B-B14F-4D97-AF65-F5344CB8AC3E}">
        <p14:creationId xmlns:p14="http://schemas.microsoft.com/office/powerpoint/2010/main" val="818373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1A084-E595-4FAC-850A-DF420D947A2B}"/>
              </a:ext>
            </a:extLst>
          </p:cNvPr>
          <p:cNvSpPr>
            <a:spLocks noGrp="1"/>
          </p:cNvSpPr>
          <p:nvPr>
            <p:ph type="title"/>
          </p:nvPr>
        </p:nvSpPr>
        <p:spPr/>
        <p:txBody>
          <a:bodyPr/>
          <a:lstStyle/>
          <a:p>
            <a:r>
              <a:rPr lang="en-US" dirty="0"/>
              <a:t>UMPIRE-IN-CHIEF</a:t>
            </a:r>
            <a:br>
              <a:rPr lang="en-US" dirty="0"/>
            </a:br>
            <a:r>
              <a:rPr lang="en-US" dirty="0"/>
              <a:t>rule 10-2-3</a:t>
            </a:r>
            <a:r>
              <a:rPr lang="en-US" cap="none" dirty="0"/>
              <a:t>h</a:t>
            </a:r>
            <a:endParaRPr lang="en-US" dirty="0"/>
          </a:p>
        </p:txBody>
      </p:sp>
      <p:sp>
        <p:nvSpPr>
          <p:cNvPr id="3" name="Content Placeholder 2">
            <a:extLst>
              <a:ext uri="{FF2B5EF4-FFF2-40B4-BE49-F238E27FC236}">
                <a16:creationId xmlns:a16="http://schemas.microsoft.com/office/drawing/2014/main" id="{A31D5242-646E-4DE2-820C-C0A637152912}"/>
              </a:ext>
            </a:extLst>
          </p:cNvPr>
          <p:cNvSpPr>
            <a:spLocks noGrp="1"/>
          </p:cNvSpPr>
          <p:nvPr>
            <p:ph idx="1"/>
          </p:nvPr>
        </p:nvSpPr>
        <p:spPr/>
        <p:txBody>
          <a:bodyPr/>
          <a:lstStyle/>
          <a:p>
            <a:pPr marL="0" marR="0" indent="0">
              <a:spcBef>
                <a:spcPts val="0"/>
              </a:spcBef>
              <a:spcAft>
                <a:spcPts val="0"/>
              </a:spcAft>
              <a:buNone/>
            </a:pPr>
            <a:r>
              <a:rPr lang="en-US" sz="2400" dirty="0">
                <a:solidFill>
                  <a:schemeClr val="tx1">
                    <a:lumMod val="50000"/>
                  </a:schemeClr>
                </a:solidFill>
                <a:effectLst/>
                <a:latin typeface="Calibri" panose="020F0502020204030204" pitchFamily="34" charset="0"/>
                <a:ea typeface="Arial" panose="020B0604020202020204" pitchFamily="34" charset="0"/>
              </a:rPr>
              <a:t>h. Forfeit the game for prescribed infractions by </a:t>
            </a:r>
            <a:r>
              <a:rPr lang="en-US" sz="2400" strike="sngStrike" dirty="0">
                <a:solidFill>
                  <a:schemeClr val="tx1">
                    <a:lumMod val="50000"/>
                  </a:schemeClr>
                </a:solidFill>
                <a:effectLst/>
                <a:latin typeface="Calibri" panose="020F0502020204030204" pitchFamily="34" charset="0"/>
                <a:ea typeface="Arial" panose="020B0604020202020204" pitchFamily="34" charset="0"/>
              </a:rPr>
              <a:t>spectators,</a:t>
            </a:r>
            <a:r>
              <a:rPr lang="en-US" sz="2400" dirty="0">
                <a:solidFill>
                  <a:schemeClr val="tx1">
                    <a:lumMod val="50000"/>
                  </a:schemeClr>
                </a:solidFill>
                <a:effectLst/>
                <a:latin typeface="Calibri" panose="020F0502020204030204" pitchFamily="34" charset="0"/>
                <a:ea typeface="Arial" panose="020B0604020202020204" pitchFamily="34" charset="0"/>
              </a:rPr>
              <a:t> coaches, players or team/bench personnel.</a:t>
            </a:r>
            <a:endParaRPr lang="en-US" sz="2400" dirty="0">
              <a:solidFill>
                <a:schemeClr val="tx1">
                  <a:lumMod val="50000"/>
                </a:schemeClr>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400" dirty="0">
                <a:effectLst/>
                <a:latin typeface="Calibri" panose="020F050202020403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400" b="1" dirty="0">
                <a:solidFill>
                  <a:srgbClr val="000000"/>
                </a:solidFill>
                <a:effectLst/>
                <a:latin typeface="Calibri" panose="020F0502020204030204" pitchFamily="34" charset="0"/>
                <a:ea typeface="Arial" panose="020B0604020202020204" pitchFamily="34" charset="0"/>
              </a:rPr>
              <a:t>Rationale:</a:t>
            </a:r>
            <a:endParaRPr lang="en-US" sz="24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400" dirty="0">
                <a:solidFill>
                  <a:srgbClr val="000000"/>
                </a:solidFill>
                <a:effectLst/>
                <a:latin typeface="Calibri" panose="020F0502020204030204" pitchFamily="34" charset="0"/>
                <a:ea typeface="Arial" panose="020B0604020202020204" pitchFamily="34" charset="0"/>
              </a:rPr>
              <a:t>Umpires have jurisdiction over the confines of the field, players, coaches and team/bench personnel. If there are issues with spectators, it is the responsibility of game management to deal with spectators and to ensure that the facility is safe for all involved. </a:t>
            </a:r>
            <a:endParaRPr lang="en-US" sz="2400" dirty="0">
              <a:effectLst/>
              <a:latin typeface="Times New Roman" panose="02020603050405020304" pitchFamily="18" charset="0"/>
              <a:ea typeface="Times New Roman" panose="02020603050405020304" pitchFamily="18" charset="0"/>
            </a:endParaRPr>
          </a:p>
          <a:p>
            <a:pPr marL="0" indent="0">
              <a:buNone/>
            </a:pPr>
            <a:endParaRPr lang="en-US" dirty="0"/>
          </a:p>
        </p:txBody>
      </p:sp>
      <p:sp>
        <p:nvSpPr>
          <p:cNvPr id="4" name="Footer Placeholder 3">
            <a:extLst>
              <a:ext uri="{FF2B5EF4-FFF2-40B4-BE49-F238E27FC236}">
                <a16:creationId xmlns:a16="http://schemas.microsoft.com/office/drawing/2014/main" id="{32235920-B732-43F8-9A65-87D00DC7604D}"/>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443835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4521E-D105-1646-06F3-697E3AA6EB11}"/>
              </a:ext>
            </a:extLst>
          </p:cNvPr>
          <p:cNvSpPr>
            <a:spLocks noGrp="1"/>
          </p:cNvSpPr>
          <p:nvPr>
            <p:ph type="title"/>
          </p:nvPr>
        </p:nvSpPr>
        <p:spPr/>
        <p:txBody>
          <a:bodyPr/>
          <a:lstStyle/>
          <a:p>
            <a:r>
              <a:rPr lang="en-US" dirty="0"/>
              <a:t>2024 NFHS BASEBALL </a:t>
            </a:r>
          </a:p>
        </p:txBody>
      </p:sp>
      <p:sp>
        <p:nvSpPr>
          <p:cNvPr id="3" name="Text Placeholder 2">
            <a:extLst>
              <a:ext uri="{FF2B5EF4-FFF2-40B4-BE49-F238E27FC236}">
                <a16:creationId xmlns:a16="http://schemas.microsoft.com/office/drawing/2014/main" id="{6D2D1907-6956-E44D-AEE1-71CFC878EF54}"/>
              </a:ext>
            </a:extLst>
          </p:cNvPr>
          <p:cNvSpPr>
            <a:spLocks noGrp="1"/>
          </p:cNvSpPr>
          <p:nvPr>
            <p:ph type="body" idx="1"/>
          </p:nvPr>
        </p:nvSpPr>
        <p:spPr/>
        <p:txBody>
          <a:bodyPr/>
          <a:lstStyle/>
          <a:p>
            <a:r>
              <a:rPr lang="en-US" dirty="0"/>
              <a:t>Points of Emphasis</a:t>
            </a:r>
          </a:p>
        </p:txBody>
      </p:sp>
    </p:spTree>
    <p:extLst>
      <p:ext uri="{BB962C8B-B14F-4D97-AF65-F5344CB8AC3E}">
        <p14:creationId xmlns:p14="http://schemas.microsoft.com/office/powerpoint/2010/main" val="613215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aseball player sliding into base&#10;&#10;Description automatically generated">
            <a:extLst>
              <a:ext uri="{FF2B5EF4-FFF2-40B4-BE49-F238E27FC236}">
                <a16:creationId xmlns:a16="http://schemas.microsoft.com/office/drawing/2014/main" id="{C118444A-6E30-7B00-A398-86923487A3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7359" y="2131613"/>
            <a:ext cx="5364486" cy="3793071"/>
          </a:xfrm>
          <a:prstGeom prst="rect">
            <a:avLst/>
          </a:prstGeom>
        </p:spPr>
      </p:pic>
      <p:sp>
        <p:nvSpPr>
          <p:cNvPr id="2" name="Title 1">
            <a:extLst>
              <a:ext uri="{FF2B5EF4-FFF2-40B4-BE49-F238E27FC236}">
                <a16:creationId xmlns:a16="http://schemas.microsoft.com/office/drawing/2014/main" id="{7A14819E-4C36-4BA7-B5E5-68FB44BE4875}"/>
              </a:ext>
            </a:extLst>
          </p:cNvPr>
          <p:cNvSpPr>
            <a:spLocks noGrp="1"/>
          </p:cNvSpPr>
          <p:nvPr>
            <p:ph type="title"/>
          </p:nvPr>
        </p:nvSpPr>
        <p:spPr/>
        <p:txBody>
          <a:bodyPr/>
          <a:lstStyle/>
          <a:p>
            <a:r>
              <a:rPr lang="en-US" dirty="0"/>
              <a:t>Malicious contact</a:t>
            </a:r>
          </a:p>
        </p:txBody>
      </p:sp>
      <p:sp>
        <p:nvSpPr>
          <p:cNvPr id="4" name="Footer Placeholder 3">
            <a:extLst>
              <a:ext uri="{FF2B5EF4-FFF2-40B4-BE49-F238E27FC236}">
                <a16:creationId xmlns:a16="http://schemas.microsoft.com/office/drawing/2014/main" id="{8CFA3A4D-1B5E-4B1C-B762-B486D617DC2F}"/>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3" name="TextBox 2">
            <a:extLst>
              <a:ext uri="{FF2B5EF4-FFF2-40B4-BE49-F238E27FC236}">
                <a16:creationId xmlns:a16="http://schemas.microsoft.com/office/drawing/2014/main" id="{F742BE5D-DFB1-463A-A125-7302606C1165}"/>
              </a:ext>
            </a:extLst>
          </p:cNvPr>
          <p:cNvSpPr txBox="1"/>
          <p:nvPr/>
        </p:nvSpPr>
        <p:spPr>
          <a:xfrm>
            <a:off x="7302500" y="2111829"/>
            <a:ext cx="4552950" cy="3970318"/>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Times New Roman" panose="02020603050405020304" pitchFamily="18" charset="0"/>
              </a:rPr>
              <a:t>Malicious contact can be initiated by either an offensive or defensive player(s).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2600" dirty="0">
              <a:solidFill>
                <a:srgbClr val="414B56"/>
              </a:solidFill>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Times New Roman" panose="02020603050405020304" pitchFamily="18" charset="0"/>
              </a:rPr>
              <a:t>It </a:t>
            </a:r>
            <a:r>
              <a:rPr kumimoji="0" lang="en-US" sz="2600" b="1"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Times New Roman" panose="02020603050405020304" pitchFamily="18" charset="0"/>
              </a:rPr>
              <a:t>should not </a:t>
            </a:r>
            <a:r>
              <a:rPr kumimoji="0" lang="en-US" sz="26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Times New Roman" panose="02020603050405020304" pitchFamily="18" charset="0"/>
              </a:rPr>
              <a:t>be confused with incidental contact or “train wreck” plays that sometimes occur in baseball.</a:t>
            </a:r>
            <a:endParaRPr lang="en-US" sz="2600" dirty="0">
              <a:solidFill>
                <a:srgbClr val="414B56"/>
              </a:solidFill>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363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4819E-4C36-4BA7-B5E5-68FB44BE4875}"/>
              </a:ext>
            </a:extLst>
          </p:cNvPr>
          <p:cNvSpPr>
            <a:spLocks noGrp="1"/>
          </p:cNvSpPr>
          <p:nvPr>
            <p:ph type="title"/>
          </p:nvPr>
        </p:nvSpPr>
        <p:spPr/>
        <p:txBody>
          <a:bodyPr/>
          <a:lstStyle/>
          <a:p>
            <a:r>
              <a:rPr lang="en-US" dirty="0"/>
              <a:t>Malicious contact</a:t>
            </a:r>
          </a:p>
        </p:txBody>
      </p:sp>
      <p:sp>
        <p:nvSpPr>
          <p:cNvPr id="4" name="Footer Placeholder 3">
            <a:extLst>
              <a:ext uri="{FF2B5EF4-FFF2-40B4-BE49-F238E27FC236}">
                <a16:creationId xmlns:a16="http://schemas.microsoft.com/office/drawing/2014/main" id="{8CFA3A4D-1B5E-4B1C-B762-B486D617DC2F}"/>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3" name="TextBox 2">
            <a:extLst>
              <a:ext uri="{FF2B5EF4-FFF2-40B4-BE49-F238E27FC236}">
                <a16:creationId xmlns:a16="http://schemas.microsoft.com/office/drawing/2014/main" id="{F742BE5D-DFB1-463A-A125-7302606C1165}"/>
              </a:ext>
            </a:extLst>
          </p:cNvPr>
          <p:cNvSpPr txBox="1"/>
          <p:nvPr/>
        </p:nvSpPr>
        <p:spPr>
          <a:xfrm>
            <a:off x="5094514" y="2111829"/>
            <a:ext cx="6487886" cy="3970318"/>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Times New Roman" panose="02020603050405020304" pitchFamily="18" charset="0"/>
              </a:rPr>
              <a:t>Contact or a collision is considered to be malicious </a:t>
            </a:r>
            <a:r>
              <a:rPr kumimoji="0" lang="en-US" sz="2600" b="1"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Times New Roman" panose="02020603050405020304" pitchFamily="18" charset="0"/>
              </a:rPr>
              <a:t>if it the result of excessive force and/or there is an intent to injure.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2600" dirty="0">
              <a:solidFill>
                <a:srgbClr val="414B56"/>
              </a:solidFill>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Times New Roman" panose="02020603050405020304" pitchFamily="18" charset="0"/>
              </a:rPr>
              <a:t>The absence of these two conditions does not preclude the presence of malicious contact but would provide a reasonable starting point for proper interpretation.</a:t>
            </a:r>
            <a:endParaRPr lang="en-US" sz="2600" dirty="0">
              <a:solidFill>
                <a:srgbClr val="414B56"/>
              </a:solidFill>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A baseball player catching a ball&#10;&#10;Description automatically generated">
            <a:extLst>
              <a:ext uri="{FF2B5EF4-FFF2-40B4-BE49-F238E27FC236}">
                <a16:creationId xmlns:a16="http://schemas.microsoft.com/office/drawing/2014/main" id="{E684DEE7-5F49-2CD2-5304-59967BB33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7359" y="2131612"/>
            <a:ext cx="3197744" cy="3975881"/>
          </a:xfrm>
          <a:prstGeom prst="rect">
            <a:avLst/>
          </a:prstGeom>
        </p:spPr>
      </p:pic>
    </p:spTree>
    <p:extLst>
      <p:ext uri="{BB962C8B-B14F-4D97-AF65-F5344CB8AC3E}">
        <p14:creationId xmlns:p14="http://schemas.microsoft.com/office/powerpoint/2010/main" val="144352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aseball players talking to each other&#10;&#10;Description automatically generated">
            <a:extLst>
              <a:ext uri="{FF2B5EF4-FFF2-40B4-BE49-F238E27FC236}">
                <a16:creationId xmlns:a16="http://schemas.microsoft.com/office/drawing/2014/main" id="{4D731AB6-9F16-D01C-5406-9EC344F9D4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1885" y="2131615"/>
            <a:ext cx="5359960" cy="3789870"/>
          </a:xfrm>
          <a:prstGeom prst="rect">
            <a:avLst/>
          </a:prstGeom>
        </p:spPr>
      </p:pic>
      <p:sp>
        <p:nvSpPr>
          <p:cNvPr id="2" name="Title 1">
            <a:extLst>
              <a:ext uri="{FF2B5EF4-FFF2-40B4-BE49-F238E27FC236}">
                <a16:creationId xmlns:a16="http://schemas.microsoft.com/office/drawing/2014/main" id="{7A14819E-4C36-4BA7-B5E5-68FB44BE4875}"/>
              </a:ext>
            </a:extLst>
          </p:cNvPr>
          <p:cNvSpPr>
            <a:spLocks noGrp="1"/>
          </p:cNvSpPr>
          <p:nvPr>
            <p:ph type="title"/>
          </p:nvPr>
        </p:nvSpPr>
        <p:spPr/>
        <p:txBody>
          <a:bodyPr/>
          <a:lstStyle/>
          <a:p>
            <a:r>
              <a:rPr lang="en-US" dirty="0"/>
              <a:t>Profanity (DIRECT OR INDIRECT)</a:t>
            </a:r>
          </a:p>
        </p:txBody>
      </p:sp>
      <p:sp>
        <p:nvSpPr>
          <p:cNvPr id="4" name="Footer Placeholder 3">
            <a:extLst>
              <a:ext uri="{FF2B5EF4-FFF2-40B4-BE49-F238E27FC236}">
                <a16:creationId xmlns:a16="http://schemas.microsoft.com/office/drawing/2014/main" id="{8CFA3A4D-1B5E-4B1C-B762-B486D617DC2F}"/>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3" name="TextBox 2">
            <a:extLst>
              <a:ext uri="{FF2B5EF4-FFF2-40B4-BE49-F238E27FC236}">
                <a16:creationId xmlns:a16="http://schemas.microsoft.com/office/drawing/2014/main" id="{F742BE5D-DFB1-463A-A125-7302606C1165}"/>
              </a:ext>
            </a:extLst>
          </p:cNvPr>
          <p:cNvSpPr txBox="1"/>
          <p:nvPr/>
        </p:nvSpPr>
        <p:spPr>
          <a:xfrm>
            <a:off x="7264400" y="2111829"/>
            <a:ext cx="4318000" cy="3385542"/>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Times New Roman" panose="02020603050405020304" pitchFamily="18" charset="0"/>
              </a:rPr>
              <a:t>Education-based athletics is a direct extension of the classroom.</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2800" dirty="0">
              <a:solidFill>
                <a:srgbClr val="414B56"/>
              </a:solidFill>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Times New Roman" panose="02020603050405020304" pitchFamily="18" charset="0"/>
              </a:rPr>
              <a:t>There is no excuse for foul language in school or on the baseball field.</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1309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4819E-4C36-4BA7-B5E5-68FB44BE4875}"/>
              </a:ext>
            </a:extLst>
          </p:cNvPr>
          <p:cNvSpPr>
            <a:spLocks noGrp="1"/>
          </p:cNvSpPr>
          <p:nvPr>
            <p:ph type="title"/>
          </p:nvPr>
        </p:nvSpPr>
        <p:spPr/>
        <p:txBody>
          <a:bodyPr/>
          <a:lstStyle/>
          <a:p>
            <a:r>
              <a:rPr lang="en-US" dirty="0"/>
              <a:t>Profanity (DIRECT OR INDIRECT)</a:t>
            </a:r>
          </a:p>
        </p:txBody>
      </p:sp>
      <p:sp>
        <p:nvSpPr>
          <p:cNvPr id="4" name="Footer Placeholder 3">
            <a:extLst>
              <a:ext uri="{FF2B5EF4-FFF2-40B4-BE49-F238E27FC236}">
                <a16:creationId xmlns:a16="http://schemas.microsoft.com/office/drawing/2014/main" id="{8CFA3A4D-1B5E-4B1C-B762-B486D617DC2F}"/>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3" name="TextBox 2">
            <a:extLst>
              <a:ext uri="{FF2B5EF4-FFF2-40B4-BE49-F238E27FC236}">
                <a16:creationId xmlns:a16="http://schemas.microsoft.com/office/drawing/2014/main" id="{F742BE5D-DFB1-463A-A125-7302606C1165}"/>
              </a:ext>
            </a:extLst>
          </p:cNvPr>
          <p:cNvSpPr txBox="1"/>
          <p:nvPr/>
        </p:nvSpPr>
        <p:spPr>
          <a:xfrm>
            <a:off x="6400800" y="2111829"/>
            <a:ext cx="5181600" cy="3970318"/>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Times New Roman" panose="02020603050405020304" pitchFamily="18" charset="0"/>
              </a:rPr>
              <a:t>The penalties are:</a:t>
            </a:r>
          </a:p>
          <a:p>
            <a:pPr marL="742950" lvl="1" indent="-285750">
              <a:buFont typeface="Arial" panose="020B0604020202020204" pitchFamily="34" charset="0"/>
              <a:buChar char="•"/>
              <a:defRPr/>
            </a:pPr>
            <a:r>
              <a:rPr kumimoji="0" lang="en-US" sz="26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Times New Roman" panose="02020603050405020304" pitchFamily="18" charset="0"/>
              </a:rPr>
              <a:t>a verbal warning to the offender on the first offense</a:t>
            </a:r>
            <a:endParaRPr lang="en-US" sz="2600" dirty="0">
              <a:solidFill>
                <a:srgbClr val="414B56"/>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defRPr/>
            </a:pPr>
            <a:r>
              <a:rPr kumimoji="0" lang="en-US" sz="26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Times New Roman" panose="02020603050405020304" pitchFamily="18" charset="0"/>
              </a:rPr>
              <a:t>a written warning to the offender that warrants restriction to the dugout for the remainder of the game for a second offense</a:t>
            </a:r>
            <a:endParaRPr lang="en-US" sz="2600" dirty="0">
              <a:solidFill>
                <a:srgbClr val="414B56"/>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defRPr/>
            </a:pPr>
            <a:r>
              <a:rPr kumimoji="0" lang="en-US" sz="26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Times New Roman" panose="02020603050405020304" pitchFamily="18" charset="0"/>
              </a:rPr>
              <a:t>ejection for a major offense.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baseball players celebrating in a baseball field&#10;&#10;Description automatically generated with medium confidence">
            <a:extLst>
              <a:ext uri="{FF2B5EF4-FFF2-40B4-BE49-F238E27FC236}">
                <a16:creationId xmlns:a16="http://schemas.microsoft.com/office/drawing/2014/main" id="{D593A6AE-6773-D876-1D5B-2623D1C18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1031" y="2398156"/>
            <a:ext cx="4782249" cy="3374571"/>
          </a:xfrm>
          <a:prstGeom prst="rect">
            <a:avLst/>
          </a:prstGeom>
        </p:spPr>
      </p:pic>
    </p:spTree>
    <p:extLst>
      <p:ext uri="{BB962C8B-B14F-4D97-AF65-F5344CB8AC3E}">
        <p14:creationId xmlns:p14="http://schemas.microsoft.com/office/powerpoint/2010/main" val="299397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4819E-4C36-4BA7-B5E5-68FB44BE4875}"/>
              </a:ext>
            </a:extLst>
          </p:cNvPr>
          <p:cNvSpPr>
            <a:spLocks noGrp="1"/>
          </p:cNvSpPr>
          <p:nvPr>
            <p:ph type="title"/>
          </p:nvPr>
        </p:nvSpPr>
        <p:spPr/>
        <p:txBody>
          <a:bodyPr/>
          <a:lstStyle/>
          <a:p>
            <a:r>
              <a:rPr lang="en-US" dirty="0"/>
              <a:t>PACE OF PLAY</a:t>
            </a:r>
          </a:p>
        </p:txBody>
      </p:sp>
      <p:sp>
        <p:nvSpPr>
          <p:cNvPr id="4" name="Footer Placeholder 3">
            <a:extLst>
              <a:ext uri="{FF2B5EF4-FFF2-40B4-BE49-F238E27FC236}">
                <a16:creationId xmlns:a16="http://schemas.microsoft.com/office/drawing/2014/main" id="{8CFA3A4D-1B5E-4B1C-B762-B486D617DC2F}"/>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3" name="TextBox 2">
            <a:extLst>
              <a:ext uri="{FF2B5EF4-FFF2-40B4-BE49-F238E27FC236}">
                <a16:creationId xmlns:a16="http://schemas.microsoft.com/office/drawing/2014/main" id="{F742BE5D-DFB1-463A-A125-7302606C1165}"/>
              </a:ext>
            </a:extLst>
          </p:cNvPr>
          <p:cNvSpPr txBox="1"/>
          <p:nvPr/>
        </p:nvSpPr>
        <p:spPr>
          <a:xfrm>
            <a:off x="6788728" y="2111829"/>
            <a:ext cx="4793672" cy="3970318"/>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Times New Roman" panose="02020603050405020304" pitchFamily="18" charset="0"/>
              </a:rPr>
              <a:t>A 20-second time limit rule has been in the NFHS rules book since the 1970s.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2600" dirty="0">
              <a:solidFill>
                <a:srgbClr val="414B56"/>
              </a:solidFill>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Times New Roman" panose="02020603050405020304" pitchFamily="18" charset="0"/>
              </a:rPr>
              <a:t>The rule is meant to only be utilized </a:t>
            </a:r>
            <a:r>
              <a:rPr kumimoji="0" lang="en-US" sz="2600" b="1"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Times New Roman" panose="02020603050405020304" pitchFamily="18" charset="0"/>
              </a:rPr>
              <a:t>when other preventive umpiring measures fail to achieve a reasonable pace or rhythm.</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A black and white digital scoreboard&#10;&#10;Description automatically generated">
            <a:extLst>
              <a:ext uri="{FF2B5EF4-FFF2-40B4-BE49-F238E27FC236}">
                <a16:creationId xmlns:a16="http://schemas.microsoft.com/office/drawing/2014/main" id="{2B3105E7-38AB-6F24-3144-C0A0816AD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068" y="2747641"/>
            <a:ext cx="5364486" cy="2379985"/>
          </a:xfrm>
          <a:prstGeom prst="rect">
            <a:avLst/>
          </a:prstGeom>
        </p:spPr>
      </p:pic>
    </p:spTree>
    <p:extLst>
      <p:ext uri="{BB962C8B-B14F-4D97-AF65-F5344CB8AC3E}">
        <p14:creationId xmlns:p14="http://schemas.microsoft.com/office/powerpoint/2010/main" val="99560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19BEC-0F53-40E5-9E07-C5CE61D96B10}"/>
              </a:ext>
            </a:extLst>
          </p:cNvPr>
          <p:cNvSpPr>
            <a:spLocks noGrp="1"/>
          </p:cNvSpPr>
          <p:nvPr>
            <p:ph type="title"/>
          </p:nvPr>
        </p:nvSpPr>
        <p:spPr/>
        <p:txBody>
          <a:bodyPr/>
          <a:lstStyle/>
          <a:p>
            <a:r>
              <a:rPr lang="en-US" dirty="0"/>
              <a:t>2024 NFHS BASEBALL </a:t>
            </a:r>
          </a:p>
        </p:txBody>
      </p:sp>
      <p:sp>
        <p:nvSpPr>
          <p:cNvPr id="3" name="Text Placeholder 2">
            <a:extLst>
              <a:ext uri="{FF2B5EF4-FFF2-40B4-BE49-F238E27FC236}">
                <a16:creationId xmlns:a16="http://schemas.microsoft.com/office/drawing/2014/main" id="{5F58A997-E5AE-4371-AB65-2EDC9C54D155}"/>
              </a:ext>
            </a:extLst>
          </p:cNvPr>
          <p:cNvSpPr>
            <a:spLocks noGrp="1"/>
          </p:cNvSpPr>
          <p:nvPr>
            <p:ph type="body" idx="1"/>
          </p:nvPr>
        </p:nvSpPr>
        <p:spPr/>
        <p:txBody>
          <a:bodyPr/>
          <a:lstStyle/>
          <a:p>
            <a:r>
              <a:rPr lang="en-US" altLang="en-US">
                <a:latin typeface="Calibri" panose="020F0502020204030204" pitchFamily="34" charset="0"/>
                <a:cs typeface="Calibri" panose="020F0502020204030204" pitchFamily="34" charset="0"/>
              </a:rPr>
              <a:t>Rules Changes</a:t>
            </a:r>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9775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4819E-4C36-4BA7-B5E5-68FB44BE4875}"/>
              </a:ext>
            </a:extLst>
          </p:cNvPr>
          <p:cNvSpPr>
            <a:spLocks noGrp="1"/>
          </p:cNvSpPr>
          <p:nvPr>
            <p:ph type="title"/>
          </p:nvPr>
        </p:nvSpPr>
        <p:spPr/>
        <p:txBody>
          <a:bodyPr/>
          <a:lstStyle/>
          <a:p>
            <a:r>
              <a:rPr lang="en-US" dirty="0"/>
              <a:t>PACE OF PLAY</a:t>
            </a:r>
          </a:p>
        </p:txBody>
      </p:sp>
      <p:sp>
        <p:nvSpPr>
          <p:cNvPr id="4" name="Footer Placeholder 3">
            <a:extLst>
              <a:ext uri="{FF2B5EF4-FFF2-40B4-BE49-F238E27FC236}">
                <a16:creationId xmlns:a16="http://schemas.microsoft.com/office/drawing/2014/main" id="{8CFA3A4D-1B5E-4B1C-B762-B486D617DC2F}"/>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3" name="TextBox 2">
            <a:extLst>
              <a:ext uri="{FF2B5EF4-FFF2-40B4-BE49-F238E27FC236}">
                <a16:creationId xmlns:a16="http://schemas.microsoft.com/office/drawing/2014/main" id="{F742BE5D-DFB1-463A-A125-7302606C1165}"/>
              </a:ext>
            </a:extLst>
          </p:cNvPr>
          <p:cNvSpPr txBox="1"/>
          <p:nvPr/>
        </p:nvSpPr>
        <p:spPr>
          <a:xfrm>
            <a:off x="6986457" y="2111829"/>
            <a:ext cx="4595942" cy="4370427"/>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Times New Roman" panose="02020603050405020304" pitchFamily="18" charset="0"/>
              </a:rPr>
              <a:t>By rule, the time between the last out of one half-inning and the first pitch of the next half-inning is </a:t>
            </a:r>
            <a:r>
              <a:rPr kumimoji="0" lang="en-US" sz="2600" b="1"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Times New Roman" panose="02020603050405020304" pitchFamily="18" charset="0"/>
              </a:rPr>
              <a:t>1 minute, 20</a:t>
            </a:r>
            <a:r>
              <a:rPr lang="en-US" sz="2600" b="1" dirty="0">
                <a:solidFill>
                  <a:srgbClr val="414B56"/>
                </a:solidFill>
                <a:latin typeface="Calibri" panose="020F0502020204030204" pitchFamily="34" charset="0"/>
                <a:ea typeface="Calibri" panose="020F0502020204030204" pitchFamily="34" charset="0"/>
                <a:cs typeface="Times New Roman" panose="02020603050405020304" pitchFamily="18" charset="0"/>
              </a:rPr>
              <a:t> sec</a:t>
            </a:r>
            <a:r>
              <a:rPr kumimoji="0" lang="en-US" sz="26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2600" dirty="0">
              <a:solidFill>
                <a:srgbClr val="414B56"/>
              </a:solidFill>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Times New Roman" panose="02020603050405020304" pitchFamily="18" charset="0"/>
              </a:rPr>
              <a:t>Umpires should facilitate this and refrain from visiting with fans or having prolonged discussions with other crew members.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erson standing on a baseball field&#10;&#10;Description automatically generated">
            <a:extLst>
              <a:ext uri="{FF2B5EF4-FFF2-40B4-BE49-F238E27FC236}">
                <a16:creationId xmlns:a16="http://schemas.microsoft.com/office/drawing/2014/main" id="{7B368F5F-A68E-B4D1-DFB9-336013E51C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714" y="2131616"/>
            <a:ext cx="5147171" cy="3772796"/>
          </a:xfrm>
          <a:prstGeom prst="rect">
            <a:avLst/>
          </a:prstGeom>
        </p:spPr>
      </p:pic>
    </p:spTree>
    <p:extLst>
      <p:ext uri="{BB962C8B-B14F-4D97-AF65-F5344CB8AC3E}">
        <p14:creationId xmlns:p14="http://schemas.microsoft.com/office/powerpoint/2010/main" val="413723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4819E-4C36-4BA7-B5E5-68FB44BE4875}"/>
              </a:ext>
            </a:extLst>
          </p:cNvPr>
          <p:cNvSpPr>
            <a:spLocks noGrp="1"/>
          </p:cNvSpPr>
          <p:nvPr>
            <p:ph type="title"/>
          </p:nvPr>
        </p:nvSpPr>
        <p:spPr/>
        <p:txBody>
          <a:bodyPr/>
          <a:lstStyle/>
          <a:p>
            <a:r>
              <a:rPr lang="en-US" dirty="0"/>
              <a:t>PACE OF PLAY</a:t>
            </a:r>
          </a:p>
        </p:txBody>
      </p:sp>
      <p:sp>
        <p:nvSpPr>
          <p:cNvPr id="4" name="Footer Placeholder 3">
            <a:extLst>
              <a:ext uri="{FF2B5EF4-FFF2-40B4-BE49-F238E27FC236}">
                <a16:creationId xmlns:a16="http://schemas.microsoft.com/office/drawing/2014/main" id="{8CFA3A4D-1B5E-4B1C-B762-B486D617DC2F}"/>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3" name="TextBox 2">
            <a:extLst>
              <a:ext uri="{FF2B5EF4-FFF2-40B4-BE49-F238E27FC236}">
                <a16:creationId xmlns:a16="http://schemas.microsoft.com/office/drawing/2014/main" id="{F742BE5D-DFB1-463A-A125-7302606C1165}"/>
              </a:ext>
            </a:extLst>
          </p:cNvPr>
          <p:cNvSpPr txBox="1"/>
          <p:nvPr/>
        </p:nvSpPr>
        <p:spPr>
          <a:xfrm>
            <a:off x="5213350" y="2111829"/>
            <a:ext cx="6369050" cy="3539430"/>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Times New Roman" panose="02020603050405020304" pitchFamily="18" charset="0"/>
              </a:rPr>
              <a:t>Rule 7-3-1 </a:t>
            </a:r>
            <a:r>
              <a:rPr kumimoji="0" lang="en-US" sz="28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Times New Roman" panose="02020603050405020304" pitchFamily="18" charset="0"/>
              </a:rPr>
              <a:t>spells out the situations when a batter is allowed to leave the batter’s box.</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2800" dirty="0">
              <a:solidFill>
                <a:srgbClr val="414B56"/>
              </a:solidFill>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Times New Roman" panose="02020603050405020304" pitchFamily="18" charset="0"/>
              </a:rPr>
              <a:t>Repeatedly stepping out to alter the rhythm of the pitcher or delay the game is not acceptable, and umpire needs to apply the proper penalty.</a:t>
            </a:r>
          </a:p>
        </p:txBody>
      </p:sp>
      <p:pic>
        <p:nvPicPr>
          <p:cNvPr id="8" name="Picture 7" descr="A baseball player holding a bat&#10;&#10;Description automatically generated">
            <a:extLst>
              <a:ext uri="{FF2B5EF4-FFF2-40B4-BE49-F238E27FC236}">
                <a16:creationId xmlns:a16="http://schemas.microsoft.com/office/drawing/2014/main" id="{4BCDA79F-462C-82C8-171F-27F1318C21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7359" y="2131615"/>
            <a:ext cx="3328191" cy="4136466"/>
          </a:xfrm>
          <a:prstGeom prst="rect">
            <a:avLst/>
          </a:prstGeom>
        </p:spPr>
      </p:pic>
    </p:spTree>
    <p:extLst>
      <p:ext uri="{BB962C8B-B14F-4D97-AF65-F5344CB8AC3E}">
        <p14:creationId xmlns:p14="http://schemas.microsoft.com/office/powerpoint/2010/main" val="415709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baseball players&#10;&#10;Description automatically generated">
            <a:extLst>
              <a:ext uri="{FF2B5EF4-FFF2-40B4-BE49-F238E27FC236}">
                <a16:creationId xmlns:a16="http://schemas.microsoft.com/office/drawing/2014/main" id="{B96F270B-094B-2D3A-4520-AB2B7B4C61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685" y="2353287"/>
            <a:ext cx="4921183" cy="3465621"/>
          </a:xfrm>
          <a:prstGeom prst="rect">
            <a:avLst/>
          </a:prstGeom>
        </p:spPr>
      </p:pic>
      <p:sp>
        <p:nvSpPr>
          <p:cNvPr id="2" name="Title 1">
            <a:extLst>
              <a:ext uri="{FF2B5EF4-FFF2-40B4-BE49-F238E27FC236}">
                <a16:creationId xmlns:a16="http://schemas.microsoft.com/office/drawing/2014/main" id="{7A14819E-4C36-4BA7-B5E5-68FB44BE4875}"/>
              </a:ext>
            </a:extLst>
          </p:cNvPr>
          <p:cNvSpPr>
            <a:spLocks noGrp="1"/>
          </p:cNvSpPr>
          <p:nvPr>
            <p:ph type="title"/>
          </p:nvPr>
        </p:nvSpPr>
        <p:spPr/>
        <p:txBody>
          <a:bodyPr/>
          <a:lstStyle/>
          <a:p>
            <a:r>
              <a:rPr lang="en-US" dirty="0"/>
              <a:t>PACE OF PLAY</a:t>
            </a:r>
          </a:p>
        </p:txBody>
      </p:sp>
      <p:sp>
        <p:nvSpPr>
          <p:cNvPr id="4" name="Footer Placeholder 3">
            <a:extLst>
              <a:ext uri="{FF2B5EF4-FFF2-40B4-BE49-F238E27FC236}">
                <a16:creationId xmlns:a16="http://schemas.microsoft.com/office/drawing/2014/main" id="{8CFA3A4D-1B5E-4B1C-B762-B486D617DC2F}"/>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3" name="TextBox 2">
            <a:extLst>
              <a:ext uri="{FF2B5EF4-FFF2-40B4-BE49-F238E27FC236}">
                <a16:creationId xmlns:a16="http://schemas.microsoft.com/office/drawing/2014/main" id="{F742BE5D-DFB1-463A-A125-7302606C1165}"/>
              </a:ext>
            </a:extLst>
          </p:cNvPr>
          <p:cNvSpPr txBox="1"/>
          <p:nvPr/>
        </p:nvSpPr>
        <p:spPr>
          <a:xfrm>
            <a:off x="6766858" y="2573228"/>
            <a:ext cx="4921183" cy="3108543"/>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Times New Roman" panose="02020603050405020304" pitchFamily="18" charset="0"/>
              </a:rPr>
              <a:t>Umpires need to be consistent in monitoring how teams get on/off the field, conferences, enforcing the batter’s box rule and in other areas to create a sense of urgency during the contest.</a:t>
            </a:r>
          </a:p>
        </p:txBody>
      </p:sp>
    </p:spTree>
    <p:extLst>
      <p:ext uri="{BB962C8B-B14F-4D97-AF65-F5344CB8AC3E}">
        <p14:creationId xmlns:p14="http://schemas.microsoft.com/office/powerpoint/2010/main" val="430116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4819E-4C36-4BA7-B5E5-68FB44BE4875}"/>
              </a:ext>
            </a:extLst>
          </p:cNvPr>
          <p:cNvSpPr>
            <a:spLocks noGrp="1"/>
          </p:cNvSpPr>
          <p:nvPr>
            <p:ph type="title"/>
          </p:nvPr>
        </p:nvSpPr>
        <p:spPr/>
        <p:txBody>
          <a:bodyPr/>
          <a:lstStyle/>
          <a:p>
            <a:r>
              <a:rPr lang="en-US" dirty="0"/>
              <a:t>PACE OF PLAY</a:t>
            </a:r>
          </a:p>
        </p:txBody>
      </p:sp>
      <p:sp>
        <p:nvSpPr>
          <p:cNvPr id="4" name="Footer Placeholder 3">
            <a:extLst>
              <a:ext uri="{FF2B5EF4-FFF2-40B4-BE49-F238E27FC236}">
                <a16:creationId xmlns:a16="http://schemas.microsoft.com/office/drawing/2014/main" id="{8CFA3A4D-1B5E-4B1C-B762-B486D617DC2F}"/>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www.nfhs.org</a:t>
            </a:r>
          </a:p>
        </p:txBody>
      </p:sp>
      <p:sp>
        <p:nvSpPr>
          <p:cNvPr id="3" name="TextBox 2">
            <a:extLst>
              <a:ext uri="{FF2B5EF4-FFF2-40B4-BE49-F238E27FC236}">
                <a16:creationId xmlns:a16="http://schemas.microsoft.com/office/drawing/2014/main" id="{F742BE5D-DFB1-463A-A125-7302606C1165}"/>
              </a:ext>
            </a:extLst>
          </p:cNvPr>
          <p:cNvSpPr txBox="1"/>
          <p:nvPr/>
        </p:nvSpPr>
        <p:spPr>
          <a:xfrm>
            <a:off x="5292040" y="2545938"/>
            <a:ext cx="6318069" cy="2862322"/>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414B56"/>
                </a:solidFill>
                <a:effectLst/>
                <a:uLnTx/>
                <a:uFillTx/>
                <a:latin typeface="Calibri" panose="020F0502020204030204" pitchFamily="34" charset="0"/>
                <a:ea typeface="Calibri" panose="020F0502020204030204" pitchFamily="34" charset="0"/>
                <a:cs typeface="Times New Roman" panose="02020603050405020304" pitchFamily="18" charset="0"/>
              </a:rPr>
              <a:t>Umpires need to recognize when excessive player conferences begin to delay the game, step in and expedite the conclusion of the meeting.</a:t>
            </a:r>
          </a:p>
        </p:txBody>
      </p:sp>
      <p:pic>
        <p:nvPicPr>
          <p:cNvPr id="7" name="Picture 6" descr="A group of baseball players on a field&#10;&#10;Description automatically generated">
            <a:extLst>
              <a:ext uri="{FF2B5EF4-FFF2-40B4-BE49-F238E27FC236}">
                <a16:creationId xmlns:a16="http://schemas.microsoft.com/office/drawing/2014/main" id="{52BD59A5-B50C-CC78-E5BD-44B27DB91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7359" y="2131614"/>
            <a:ext cx="3251521" cy="3962210"/>
          </a:xfrm>
          <a:prstGeom prst="rect">
            <a:avLst/>
          </a:prstGeom>
        </p:spPr>
      </p:pic>
    </p:spTree>
    <p:extLst>
      <p:ext uri="{BB962C8B-B14F-4D97-AF65-F5344CB8AC3E}">
        <p14:creationId xmlns:p14="http://schemas.microsoft.com/office/powerpoint/2010/main" val="2355808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515C9-C586-4915-8F6C-C547B8C98BBD}"/>
              </a:ext>
            </a:extLst>
          </p:cNvPr>
          <p:cNvSpPr>
            <a:spLocks noGrp="1"/>
          </p:cNvSpPr>
          <p:nvPr>
            <p:ph type="title"/>
          </p:nvPr>
        </p:nvSpPr>
        <p:spPr/>
        <p:txBody>
          <a:bodyPr/>
          <a:lstStyle/>
          <a:p>
            <a:br>
              <a:rPr lang="en-US" sz="4800" dirty="0"/>
            </a:br>
            <a:r>
              <a:rPr lang="en-US" sz="4800" dirty="0"/>
              <a:t>NY State Adopted rules </a:t>
            </a:r>
          </a:p>
        </p:txBody>
      </p:sp>
    </p:spTree>
    <p:extLst>
      <p:ext uri="{BB962C8B-B14F-4D97-AF65-F5344CB8AC3E}">
        <p14:creationId xmlns:p14="http://schemas.microsoft.com/office/powerpoint/2010/main" val="1042173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58FCF-62F2-55E6-FBE7-C2854CA7C0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05D4C4-E3AE-C1A7-264E-F88BD7D7603C}"/>
              </a:ext>
            </a:extLst>
          </p:cNvPr>
          <p:cNvSpPr>
            <a:spLocks noGrp="1"/>
          </p:cNvSpPr>
          <p:nvPr>
            <p:ph type="title"/>
          </p:nvPr>
        </p:nvSpPr>
        <p:spPr/>
        <p:txBody>
          <a:bodyPr/>
          <a:lstStyle/>
          <a:p>
            <a:r>
              <a:rPr lang="en-US" dirty="0"/>
              <a:t>Courtesy Runners Approved for 2024</a:t>
            </a:r>
          </a:p>
        </p:txBody>
      </p:sp>
      <p:sp>
        <p:nvSpPr>
          <p:cNvPr id="3" name="Content Placeholder 2">
            <a:extLst>
              <a:ext uri="{FF2B5EF4-FFF2-40B4-BE49-F238E27FC236}">
                <a16:creationId xmlns:a16="http://schemas.microsoft.com/office/drawing/2014/main" id="{F675CEB3-B65E-FF7F-A3EF-B66F170EDE6E}"/>
              </a:ext>
            </a:extLst>
          </p:cNvPr>
          <p:cNvSpPr>
            <a:spLocks noGrp="1"/>
          </p:cNvSpPr>
          <p:nvPr>
            <p:ph idx="1"/>
          </p:nvPr>
        </p:nvSpPr>
        <p:spPr/>
        <p:txBody>
          <a:bodyPr/>
          <a:lstStyle/>
          <a:p>
            <a:r>
              <a:rPr lang="en-US" sz="2800" dirty="0"/>
              <a:t>At any time, the team at bat may use courtesy runners for the pitcher and/or the catcher. </a:t>
            </a:r>
          </a:p>
          <a:p>
            <a:r>
              <a:rPr lang="en-US" sz="2800" dirty="0"/>
              <a:t>If the offensive team bats around, the pitcher and/or catcher who had a courtesy runner on their behalf may bat in their lineup position. </a:t>
            </a:r>
          </a:p>
          <a:p>
            <a:r>
              <a:rPr lang="en-US" sz="2800" dirty="0"/>
              <a:t>The same individual player may not be used as a courtesy runner for both positions (pitcher and catcher) during the game. </a:t>
            </a:r>
          </a:p>
          <a:p>
            <a:r>
              <a:rPr lang="en-US" sz="2800" dirty="0"/>
              <a:t>Players who have participated in the game in any other capacity are </a:t>
            </a:r>
            <a:r>
              <a:rPr lang="en-US" sz="2800" b="1" dirty="0"/>
              <a:t>ineligible</a:t>
            </a:r>
            <a:r>
              <a:rPr lang="en-US" sz="2800" dirty="0"/>
              <a:t> to serve as courtesy runners.</a:t>
            </a:r>
          </a:p>
        </p:txBody>
      </p:sp>
    </p:spTree>
    <p:extLst>
      <p:ext uri="{BB962C8B-B14F-4D97-AF65-F5344CB8AC3E}">
        <p14:creationId xmlns:p14="http://schemas.microsoft.com/office/powerpoint/2010/main" val="9372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C32F6-CE85-5514-3B57-7D99A12CCA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9ACC39-C68E-E134-3FFB-6D012BA4FC62}"/>
              </a:ext>
            </a:extLst>
          </p:cNvPr>
          <p:cNvSpPr>
            <a:spLocks noGrp="1"/>
          </p:cNvSpPr>
          <p:nvPr>
            <p:ph type="title"/>
          </p:nvPr>
        </p:nvSpPr>
        <p:spPr/>
        <p:txBody>
          <a:bodyPr/>
          <a:lstStyle/>
          <a:p>
            <a:r>
              <a:rPr lang="en-US" dirty="0"/>
              <a:t>Courtesy Runners Approved for 2024</a:t>
            </a:r>
          </a:p>
        </p:txBody>
      </p:sp>
      <p:sp>
        <p:nvSpPr>
          <p:cNvPr id="3" name="Content Placeholder 2">
            <a:extLst>
              <a:ext uri="{FF2B5EF4-FFF2-40B4-BE49-F238E27FC236}">
                <a16:creationId xmlns:a16="http://schemas.microsoft.com/office/drawing/2014/main" id="{28905AEC-20A6-DF4F-B9C2-8621CE5D003E}"/>
              </a:ext>
            </a:extLst>
          </p:cNvPr>
          <p:cNvSpPr>
            <a:spLocks noGrp="1"/>
          </p:cNvSpPr>
          <p:nvPr>
            <p:ph idx="1"/>
          </p:nvPr>
        </p:nvSpPr>
        <p:spPr/>
        <p:txBody>
          <a:bodyPr/>
          <a:lstStyle/>
          <a:p>
            <a:r>
              <a:rPr lang="en-US" sz="2800" dirty="0"/>
              <a:t>A player </a:t>
            </a:r>
            <a:r>
              <a:rPr lang="en-US" sz="2800" b="1" dirty="0"/>
              <a:t>may not </a:t>
            </a:r>
            <a:r>
              <a:rPr lang="en-US" sz="2800" dirty="0"/>
              <a:t>run as a courtesy runner for the pitcher or the catcher and then be used as a sub for another player in that half inning.</a:t>
            </a:r>
          </a:p>
          <a:p>
            <a:r>
              <a:rPr lang="en-US" sz="2800" dirty="0"/>
              <a:t>The home plate umpire </a:t>
            </a:r>
            <a:r>
              <a:rPr lang="en-US" sz="2800" b="1" dirty="0"/>
              <a:t>shall</a:t>
            </a:r>
            <a:r>
              <a:rPr lang="en-US" sz="2800" dirty="0"/>
              <a:t> record courtesy runners on their lineup cards and announce it to the official scorer. </a:t>
            </a:r>
          </a:p>
          <a:p>
            <a:r>
              <a:rPr lang="en-US" sz="2800" dirty="0"/>
              <a:t>A player who violates the courtesy-runner rule is considered to be </a:t>
            </a:r>
            <a:r>
              <a:rPr lang="en-US" sz="2800" b="1" dirty="0"/>
              <a:t>an illegal substitute</a:t>
            </a:r>
            <a:r>
              <a:rPr lang="en-US" sz="2800" dirty="0"/>
              <a:t>. </a:t>
            </a:r>
          </a:p>
          <a:p>
            <a:r>
              <a:rPr lang="en-US" sz="2800" dirty="0"/>
              <a:t>Should an injury, illness, or ejection occur to the courtesy runner, another courtesy runner for the pitcher or catcher may be used. </a:t>
            </a:r>
          </a:p>
        </p:txBody>
      </p:sp>
    </p:spTree>
    <p:extLst>
      <p:ext uri="{BB962C8B-B14F-4D97-AF65-F5344CB8AC3E}">
        <p14:creationId xmlns:p14="http://schemas.microsoft.com/office/powerpoint/2010/main" val="247369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515C9-C586-4915-8F6C-C547B8C98BBD}"/>
              </a:ext>
            </a:extLst>
          </p:cNvPr>
          <p:cNvSpPr>
            <a:spLocks noGrp="1"/>
          </p:cNvSpPr>
          <p:nvPr>
            <p:ph type="title"/>
          </p:nvPr>
        </p:nvSpPr>
        <p:spPr/>
        <p:txBody>
          <a:bodyPr/>
          <a:lstStyle/>
          <a:p>
            <a:r>
              <a:rPr lang="en-US" dirty="0"/>
              <a:t>Situations and plays to discuss</a:t>
            </a:r>
          </a:p>
        </p:txBody>
      </p:sp>
    </p:spTree>
    <p:extLst>
      <p:ext uri="{BB962C8B-B14F-4D97-AF65-F5344CB8AC3E}">
        <p14:creationId xmlns:p14="http://schemas.microsoft.com/office/powerpoint/2010/main" val="1231592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Situation 1 – The Play </a:t>
            </a:r>
          </a:p>
        </p:txBody>
      </p:sp>
      <p:sp>
        <p:nvSpPr>
          <p:cNvPr id="5" name="Content Placeholder 4"/>
          <p:cNvSpPr>
            <a:spLocks noGrp="1"/>
          </p:cNvSpPr>
          <p:nvPr>
            <p:ph idx="1"/>
          </p:nvPr>
        </p:nvSpPr>
        <p:spPr/>
        <p:txBody>
          <a:bodyPr/>
          <a:lstStyle/>
          <a:p>
            <a:pPr marL="0" indent="0">
              <a:buNone/>
            </a:pPr>
            <a:r>
              <a:rPr lang="en-US" sz="3600" dirty="0"/>
              <a:t>The home team is utilizing </a:t>
            </a:r>
            <a:r>
              <a:rPr lang="en-US" sz="3600" dirty="0" err="1"/>
              <a:t>Salada</a:t>
            </a:r>
            <a:r>
              <a:rPr lang="en-US" sz="3600" dirty="0"/>
              <a:t> as the P/DH. In the second inning, </a:t>
            </a:r>
            <a:r>
              <a:rPr lang="en-US" sz="3600" dirty="0" err="1"/>
              <a:t>Salada</a:t>
            </a:r>
            <a:r>
              <a:rPr lang="en-US" sz="3600" dirty="0"/>
              <a:t> hits a double. The home team coach now comes to the plate umpire and tells the umpire that Connors will be a courtesy runner for </a:t>
            </a:r>
            <a:r>
              <a:rPr lang="en-US" sz="3600" dirty="0" err="1"/>
              <a:t>Salada</a:t>
            </a:r>
            <a:r>
              <a:rPr lang="en-US" sz="3600" dirty="0"/>
              <a:t>.</a:t>
            </a:r>
            <a:endParaRPr lang="en-US" sz="5400" b="1" dirty="0"/>
          </a:p>
          <a:p>
            <a:pPr marL="0" indent="0" algn="ctr">
              <a:buNone/>
            </a:pPr>
            <a:endParaRPr lang="en-US" sz="4000" b="1" dirty="0"/>
          </a:p>
          <a:p>
            <a:pPr marL="0" indent="0" algn="ctr">
              <a:buNone/>
            </a:pPr>
            <a:r>
              <a:rPr lang="en-US" sz="4000" b="1" dirty="0"/>
              <a:t>What is the ruling? </a:t>
            </a:r>
          </a:p>
          <a:p>
            <a:endParaRPr lang="en-US" dirty="0"/>
          </a:p>
          <a:p>
            <a:endParaRPr lang="en-US" dirty="0"/>
          </a:p>
        </p:txBody>
      </p:sp>
    </p:spTree>
    <p:extLst>
      <p:ext uri="{BB962C8B-B14F-4D97-AF65-F5344CB8AC3E}">
        <p14:creationId xmlns:p14="http://schemas.microsoft.com/office/powerpoint/2010/main" val="37184450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Situation 1 – The Answer </a:t>
            </a:r>
          </a:p>
        </p:txBody>
      </p:sp>
      <p:sp>
        <p:nvSpPr>
          <p:cNvPr id="5" name="Content Placeholder 4"/>
          <p:cNvSpPr>
            <a:spLocks noGrp="1"/>
          </p:cNvSpPr>
          <p:nvPr>
            <p:ph idx="1"/>
          </p:nvPr>
        </p:nvSpPr>
        <p:spPr>
          <a:xfrm>
            <a:off x="1940985" y="1993900"/>
            <a:ext cx="10026649" cy="4338637"/>
          </a:xfrm>
        </p:spPr>
        <p:txBody>
          <a:bodyPr/>
          <a:lstStyle/>
          <a:p>
            <a:endParaRPr lang="en-US" sz="3200" dirty="0"/>
          </a:p>
          <a:p>
            <a:r>
              <a:rPr lang="en-US" sz="3600" dirty="0"/>
              <a:t>The home plate umpire will </a:t>
            </a:r>
            <a:r>
              <a:rPr lang="en-US" sz="3600" b="1" dirty="0"/>
              <a:t>NOT ALLOW </a:t>
            </a:r>
            <a:r>
              <a:rPr lang="en-US" sz="3600" dirty="0"/>
              <a:t>the use of Connors as a courtesy runner for </a:t>
            </a:r>
            <a:r>
              <a:rPr lang="en-US" sz="3600" dirty="0" err="1"/>
              <a:t>Salada</a:t>
            </a:r>
            <a:r>
              <a:rPr lang="en-US" sz="3600" dirty="0"/>
              <a:t>. </a:t>
            </a:r>
          </a:p>
          <a:p>
            <a:r>
              <a:rPr lang="en-US" sz="3600" dirty="0"/>
              <a:t>When </a:t>
            </a:r>
            <a:r>
              <a:rPr lang="en-US" sz="3600" dirty="0" err="1"/>
              <a:t>Salada</a:t>
            </a:r>
            <a:r>
              <a:rPr lang="en-US" sz="3600" dirty="0"/>
              <a:t> comes to bat, he bats as a DH and not as a pitcher. </a:t>
            </a:r>
          </a:p>
          <a:p>
            <a:r>
              <a:rPr lang="en-US" sz="3600" dirty="0"/>
              <a:t>Courtesy runners are not allowed for a DH.</a:t>
            </a:r>
          </a:p>
          <a:p>
            <a:r>
              <a:rPr lang="en-US" sz="3600" b="1" dirty="0"/>
              <a:t>Casebook Page 96 CR Situation 18</a:t>
            </a:r>
          </a:p>
        </p:txBody>
      </p:sp>
    </p:spTree>
    <p:extLst>
      <p:ext uri="{BB962C8B-B14F-4D97-AF65-F5344CB8AC3E}">
        <p14:creationId xmlns:p14="http://schemas.microsoft.com/office/powerpoint/2010/main" val="171784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aseball player with a glove&#10;&#10;Description automatically generated">
            <a:extLst>
              <a:ext uri="{FF2B5EF4-FFF2-40B4-BE49-F238E27FC236}">
                <a16:creationId xmlns:a16="http://schemas.microsoft.com/office/drawing/2014/main" id="{0D5F6B54-3B22-A243-014D-D8C8645575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716" y="2131616"/>
            <a:ext cx="2760983" cy="4148388"/>
          </a:xfrm>
          <a:prstGeom prst="rect">
            <a:avLst/>
          </a:prstGeom>
        </p:spPr>
      </p:pic>
      <p:sp>
        <p:nvSpPr>
          <p:cNvPr id="2" name="Title 1">
            <a:extLst>
              <a:ext uri="{FF2B5EF4-FFF2-40B4-BE49-F238E27FC236}">
                <a16:creationId xmlns:a16="http://schemas.microsoft.com/office/drawing/2014/main" id="{84560B8C-E1B6-460C-AB54-765DF9EF3AEB}"/>
              </a:ext>
            </a:extLst>
          </p:cNvPr>
          <p:cNvSpPr>
            <a:spLocks noGrp="1"/>
          </p:cNvSpPr>
          <p:nvPr>
            <p:ph type="title"/>
          </p:nvPr>
        </p:nvSpPr>
        <p:spPr>
          <a:xfrm>
            <a:off x="1940985" y="582613"/>
            <a:ext cx="10026649" cy="1204912"/>
          </a:xfrm>
        </p:spPr>
        <p:txBody>
          <a:bodyPr/>
          <a:lstStyle/>
          <a:p>
            <a:r>
              <a:rPr lang="en-US" dirty="0"/>
              <a:t>1-6-1</a:t>
            </a:r>
            <a:br>
              <a:rPr lang="en-US" dirty="0"/>
            </a:br>
            <a:r>
              <a:rPr lang="en-US" dirty="0"/>
              <a:t>PLAYER COMMUNICATION EQUIPMENT</a:t>
            </a:r>
          </a:p>
        </p:txBody>
      </p:sp>
      <p:sp>
        <p:nvSpPr>
          <p:cNvPr id="4" name="Footer Placeholder 3">
            <a:extLst>
              <a:ext uri="{FF2B5EF4-FFF2-40B4-BE49-F238E27FC236}">
                <a16:creationId xmlns:a16="http://schemas.microsoft.com/office/drawing/2014/main" id="{C4575705-6E8A-4785-ACBD-882654EBF75F}"/>
              </a:ext>
            </a:extLst>
          </p:cNvPr>
          <p:cNvSpPr>
            <a:spLocks noGrp="1"/>
          </p:cNvSpPr>
          <p:nvPr>
            <p:ph type="ftr" sz="quarter" idx="11"/>
          </p:nvPr>
        </p:nvSpPr>
        <p:spPr/>
        <p:txBody>
          <a:bodyPr/>
          <a:lstStyle/>
          <a:p>
            <a:pPr>
              <a:defRPr/>
            </a:pPr>
            <a:r>
              <a:rPr lang="en-US"/>
              <a:t>www.nfhs.org</a:t>
            </a:r>
          </a:p>
        </p:txBody>
      </p:sp>
      <p:sp>
        <p:nvSpPr>
          <p:cNvPr id="5" name="Content Placeholder 2">
            <a:extLst>
              <a:ext uri="{FF2B5EF4-FFF2-40B4-BE49-F238E27FC236}">
                <a16:creationId xmlns:a16="http://schemas.microsoft.com/office/drawing/2014/main" id="{28B0385D-EB82-4F38-9EA1-3AB76D641CBC}"/>
              </a:ext>
            </a:extLst>
          </p:cNvPr>
          <p:cNvSpPr txBox="1">
            <a:spLocks/>
          </p:cNvSpPr>
          <p:nvPr/>
        </p:nvSpPr>
        <p:spPr bwMode="auto">
          <a:xfrm>
            <a:off x="7943850" y="2095722"/>
            <a:ext cx="4023784" cy="38898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sp>
        <p:nvSpPr>
          <p:cNvPr id="9" name="Content Placeholder 8">
            <a:extLst>
              <a:ext uri="{FF2B5EF4-FFF2-40B4-BE49-F238E27FC236}">
                <a16:creationId xmlns:a16="http://schemas.microsoft.com/office/drawing/2014/main" id="{B328F5D7-B510-4047-8C67-C7C58AD21509}"/>
              </a:ext>
            </a:extLst>
          </p:cNvPr>
          <p:cNvSpPr>
            <a:spLocks noGrp="1"/>
          </p:cNvSpPr>
          <p:nvPr>
            <p:ph idx="1"/>
          </p:nvPr>
        </p:nvSpPr>
        <p:spPr>
          <a:xfrm>
            <a:off x="4806951" y="2095722"/>
            <a:ext cx="7160682" cy="4493085"/>
          </a:xfrm>
        </p:spPr>
        <p:txBody>
          <a:bodyPr/>
          <a:lstStyle/>
          <a:p>
            <a:pPr marL="0" indent="0">
              <a:buNone/>
            </a:pPr>
            <a:r>
              <a:rPr lang="en-US" dirty="0"/>
              <a:t>• </a:t>
            </a:r>
            <a:r>
              <a:rPr lang="en-US" sz="3600" dirty="0"/>
              <a:t>Any wristband with defensive shifts, offensive plays, pitching choices, or game directions attached shall be considered non-electronic equipment and is permitted as long as it a single, solid color.</a:t>
            </a:r>
          </a:p>
          <a:p>
            <a:pPr marL="0" indent="0">
              <a:buNone/>
            </a:pPr>
            <a:endParaRPr lang="en-US" dirty="0"/>
          </a:p>
          <a:p>
            <a:pPr marL="0" indent="0">
              <a:buNone/>
            </a:pPr>
            <a:endParaRPr lang="en-US" dirty="0"/>
          </a:p>
          <a:p>
            <a:pPr marL="0" indent="0">
              <a:buNone/>
            </a:pPr>
            <a:endParaRPr lang="en-US" sz="2300" dirty="0"/>
          </a:p>
        </p:txBody>
      </p:sp>
    </p:spTree>
    <p:extLst>
      <p:ext uri="{BB962C8B-B14F-4D97-AF65-F5344CB8AC3E}">
        <p14:creationId xmlns:p14="http://schemas.microsoft.com/office/powerpoint/2010/main" val="1332475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Situation 2 – The Play </a:t>
            </a:r>
          </a:p>
        </p:txBody>
      </p:sp>
      <p:sp>
        <p:nvSpPr>
          <p:cNvPr id="5" name="Content Placeholder 4"/>
          <p:cNvSpPr>
            <a:spLocks noGrp="1"/>
          </p:cNvSpPr>
          <p:nvPr>
            <p:ph idx="1"/>
          </p:nvPr>
        </p:nvSpPr>
        <p:spPr/>
        <p:txBody>
          <a:bodyPr/>
          <a:lstStyle/>
          <a:p>
            <a:pPr marL="0" indent="0">
              <a:buNone/>
            </a:pPr>
            <a:r>
              <a:rPr lang="en-US" sz="3200" dirty="0"/>
              <a:t>A 2-2 pitch is thrown behind the batter, Healey, and makes contact with Healey’s sliding glove (“oven mitt” type glove) which was in his back pocket. </a:t>
            </a:r>
            <a:endParaRPr lang="en-US" sz="3200" b="1" dirty="0"/>
          </a:p>
          <a:p>
            <a:pPr marL="0" indent="0" algn="ctr">
              <a:buNone/>
            </a:pPr>
            <a:endParaRPr lang="en-US" sz="5400" b="1" dirty="0"/>
          </a:p>
          <a:p>
            <a:pPr marL="0" indent="0" algn="ctr">
              <a:buNone/>
            </a:pPr>
            <a:endParaRPr lang="en-US" sz="4800" b="1" dirty="0"/>
          </a:p>
          <a:p>
            <a:pPr marL="0" indent="0">
              <a:buNone/>
            </a:pPr>
            <a:r>
              <a:rPr lang="en-US" sz="4800" b="1" dirty="0"/>
              <a:t>What is the ruling? </a:t>
            </a:r>
          </a:p>
          <a:p>
            <a:endParaRPr lang="en-US" dirty="0"/>
          </a:p>
          <a:p>
            <a:endParaRPr lang="en-US" dirty="0"/>
          </a:p>
        </p:txBody>
      </p:sp>
      <p:pic>
        <p:nvPicPr>
          <p:cNvPr id="3" name="Picture 2">
            <a:extLst>
              <a:ext uri="{FF2B5EF4-FFF2-40B4-BE49-F238E27FC236}">
                <a16:creationId xmlns:a16="http://schemas.microsoft.com/office/drawing/2014/main" id="{FA110AB8-99DC-9962-B86B-37AD4CF41FB4}"/>
              </a:ext>
            </a:extLst>
          </p:cNvPr>
          <p:cNvPicPr>
            <a:picLocks noChangeAspect="1"/>
          </p:cNvPicPr>
          <p:nvPr/>
        </p:nvPicPr>
        <p:blipFill>
          <a:blip r:embed="rId2"/>
          <a:stretch>
            <a:fillRect/>
          </a:stretch>
        </p:blipFill>
        <p:spPr>
          <a:xfrm>
            <a:off x="8349673" y="3186814"/>
            <a:ext cx="2716131" cy="3140961"/>
          </a:xfrm>
          <a:prstGeom prst="rect">
            <a:avLst/>
          </a:prstGeom>
        </p:spPr>
      </p:pic>
    </p:spTree>
    <p:extLst>
      <p:ext uri="{BB962C8B-B14F-4D97-AF65-F5344CB8AC3E}">
        <p14:creationId xmlns:p14="http://schemas.microsoft.com/office/powerpoint/2010/main" val="26134480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Situation 2 – The Answer </a:t>
            </a:r>
          </a:p>
        </p:txBody>
      </p:sp>
      <p:sp>
        <p:nvSpPr>
          <p:cNvPr id="5" name="Content Placeholder 4"/>
          <p:cNvSpPr>
            <a:spLocks noGrp="1"/>
          </p:cNvSpPr>
          <p:nvPr>
            <p:ph idx="1"/>
          </p:nvPr>
        </p:nvSpPr>
        <p:spPr>
          <a:xfrm>
            <a:off x="1940985" y="1993900"/>
            <a:ext cx="10026649" cy="4338637"/>
          </a:xfrm>
        </p:spPr>
        <p:txBody>
          <a:bodyPr/>
          <a:lstStyle/>
          <a:p>
            <a:r>
              <a:rPr lang="en-US" sz="3200" dirty="0"/>
              <a:t>Call time out and award the batter first base.</a:t>
            </a:r>
          </a:p>
          <a:p>
            <a:r>
              <a:rPr lang="en-US" sz="3200" dirty="0"/>
              <a:t>The batter’s person is defined to be a player’s body, as well as the hat, helmet, uniform, shoes, protective gear, etc. worn correctly and normally.</a:t>
            </a:r>
          </a:p>
          <a:p>
            <a:r>
              <a:rPr lang="en-US" sz="3200" dirty="0"/>
              <a:t>The person of a player </a:t>
            </a:r>
            <a:r>
              <a:rPr lang="en-US" sz="3200" b="1" dirty="0"/>
              <a:t>does not </a:t>
            </a:r>
            <a:r>
              <a:rPr lang="en-US" sz="3200" dirty="0"/>
              <a:t>include jewelry.</a:t>
            </a:r>
          </a:p>
          <a:p>
            <a:r>
              <a:rPr lang="en-US" sz="3200" dirty="0"/>
              <a:t>The umpire may instruct the batter to remove the sliding gloves from the pocket when at-bat. </a:t>
            </a:r>
          </a:p>
          <a:p>
            <a:r>
              <a:rPr lang="en-US" sz="3200" b="1" dirty="0"/>
              <a:t>Rule 8-1-1d and Casebook Page 69 8.1.1 Situation Q </a:t>
            </a:r>
          </a:p>
        </p:txBody>
      </p:sp>
    </p:spTree>
    <p:extLst>
      <p:ext uri="{BB962C8B-B14F-4D97-AF65-F5344CB8AC3E}">
        <p14:creationId xmlns:p14="http://schemas.microsoft.com/office/powerpoint/2010/main" val="195355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Situation 3 – The Play </a:t>
            </a:r>
          </a:p>
        </p:txBody>
      </p:sp>
      <p:sp>
        <p:nvSpPr>
          <p:cNvPr id="5" name="Content Placeholder 4"/>
          <p:cNvSpPr>
            <a:spLocks noGrp="1"/>
          </p:cNvSpPr>
          <p:nvPr>
            <p:ph idx="1"/>
          </p:nvPr>
        </p:nvSpPr>
        <p:spPr/>
        <p:txBody>
          <a:bodyPr/>
          <a:lstStyle/>
          <a:p>
            <a:pPr marL="0" indent="0">
              <a:buNone/>
            </a:pPr>
            <a:endParaRPr lang="en-US" sz="2400" dirty="0"/>
          </a:p>
          <a:p>
            <a:pPr marL="0" indent="0">
              <a:buNone/>
            </a:pPr>
            <a:r>
              <a:rPr lang="en-US" sz="2800" dirty="0"/>
              <a:t>With 1 out and Grady on first base, Rothrock hits a hard ground ball to the short stop. The short stop fields the ground ball, steps on second base, and throws to first base to turn a double play. Grady is running standing up in a straight line to second base and is hit by the short stop’s throw. When hit by the throw, Grady is not even halfway to 2B and did not intentionally interfere with the throw.</a:t>
            </a:r>
            <a:endParaRPr lang="en-US" sz="5400" b="1" dirty="0"/>
          </a:p>
          <a:p>
            <a:pPr marL="0" indent="0" algn="ctr">
              <a:buNone/>
            </a:pPr>
            <a:endParaRPr lang="en-US" sz="4000" b="1" dirty="0"/>
          </a:p>
          <a:p>
            <a:pPr marL="0" indent="0" algn="ctr">
              <a:buNone/>
            </a:pPr>
            <a:r>
              <a:rPr lang="en-US" sz="4000" b="1" dirty="0"/>
              <a:t>What is the ruling? </a:t>
            </a:r>
          </a:p>
          <a:p>
            <a:endParaRPr lang="en-US" dirty="0"/>
          </a:p>
          <a:p>
            <a:endParaRPr lang="en-US" dirty="0"/>
          </a:p>
        </p:txBody>
      </p:sp>
    </p:spTree>
    <p:extLst>
      <p:ext uri="{BB962C8B-B14F-4D97-AF65-F5344CB8AC3E}">
        <p14:creationId xmlns:p14="http://schemas.microsoft.com/office/powerpoint/2010/main" val="4054326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Situation 3 – The Answer </a:t>
            </a:r>
          </a:p>
        </p:txBody>
      </p:sp>
      <p:sp>
        <p:nvSpPr>
          <p:cNvPr id="5" name="Content Placeholder 4"/>
          <p:cNvSpPr>
            <a:spLocks noGrp="1"/>
          </p:cNvSpPr>
          <p:nvPr>
            <p:ph idx="1"/>
          </p:nvPr>
        </p:nvSpPr>
        <p:spPr>
          <a:xfrm>
            <a:off x="1940985" y="1993900"/>
            <a:ext cx="10026649" cy="4338637"/>
          </a:xfrm>
        </p:spPr>
        <p:txBody>
          <a:bodyPr/>
          <a:lstStyle/>
          <a:p>
            <a:r>
              <a:rPr lang="en-US" sz="3800" dirty="0"/>
              <a:t>This is </a:t>
            </a:r>
            <a:r>
              <a:rPr lang="en-US" sz="3800" b="1" dirty="0"/>
              <a:t>NOT</a:t>
            </a:r>
            <a:r>
              <a:rPr lang="en-US" sz="3800" dirty="0"/>
              <a:t> a violation of the force-play slide rule. </a:t>
            </a:r>
          </a:p>
          <a:p>
            <a:r>
              <a:rPr lang="en-US" sz="3800" dirty="0"/>
              <a:t>Grady (R1) cannot be expected to slide at that point in the base path. </a:t>
            </a:r>
          </a:p>
          <a:p>
            <a:r>
              <a:rPr lang="en-US" sz="3800" dirty="0"/>
              <a:t>The play stands and the ball remains live.</a:t>
            </a:r>
          </a:p>
          <a:p>
            <a:r>
              <a:rPr lang="en-US" sz="3800" b="1" dirty="0"/>
              <a:t>Casebook Page 86 8.4.2 Situation Z</a:t>
            </a:r>
          </a:p>
        </p:txBody>
      </p:sp>
    </p:spTree>
    <p:extLst>
      <p:ext uri="{BB962C8B-B14F-4D97-AF65-F5344CB8AC3E}">
        <p14:creationId xmlns:p14="http://schemas.microsoft.com/office/powerpoint/2010/main" val="192595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335B3-0C9E-6148-5F60-5193C788DC9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F43DAEC-B582-0B73-7A91-970BD8DDFC9C}"/>
              </a:ext>
            </a:extLst>
          </p:cNvPr>
          <p:cNvSpPr>
            <a:spLocks noGrp="1"/>
          </p:cNvSpPr>
          <p:nvPr>
            <p:ph type="title"/>
          </p:nvPr>
        </p:nvSpPr>
        <p:spPr/>
        <p:txBody>
          <a:bodyPr/>
          <a:lstStyle/>
          <a:p>
            <a:r>
              <a:rPr lang="en-US" dirty="0"/>
              <a:t>Situation 4 – The Play </a:t>
            </a:r>
          </a:p>
        </p:txBody>
      </p:sp>
      <p:sp>
        <p:nvSpPr>
          <p:cNvPr id="5" name="Content Placeholder 4">
            <a:extLst>
              <a:ext uri="{FF2B5EF4-FFF2-40B4-BE49-F238E27FC236}">
                <a16:creationId xmlns:a16="http://schemas.microsoft.com/office/drawing/2014/main" id="{605E5E72-1180-554B-703C-35967FEEDE97}"/>
              </a:ext>
            </a:extLst>
          </p:cNvPr>
          <p:cNvSpPr>
            <a:spLocks noGrp="1"/>
          </p:cNvSpPr>
          <p:nvPr>
            <p:ph idx="1"/>
          </p:nvPr>
        </p:nvSpPr>
        <p:spPr/>
        <p:txBody>
          <a:bodyPr/>
          <a:lstStyle/>
          <a:p>
            <a:pPr marL="0" indent="0">
              <a:buNone/>
            </a:pPr>
            <a:r>
              <a:rPr lang="en-US" sz="3200" dirty="0"/>
              <a:t>On an 0-1 pitch, Williams hits a pop fly towards first base.  The first baseman attempts to make the play, but due to the wind, drops the ball.</a:t>
            </a:r>
          </a:p>
          <a:p>
            <a:pPr marL="0" indent="0">
              <a:buNone/>
            </a:pPr>
            <a:endParaRPr lang="en-US" sz="3200" dirty="0"/>
          </a:p>
          <a:p>
            <a:pPr marL="0" indent="0">
              <a:buNone/>
            </a:pPr>
            <a:r>
              <a:rPr lang="en-US" sz="3200" dirty="0"/>
              <a:t>The plate umpire signals the ball as fair, but the base umpire both verbalizes and signals the ball was foul. </a:t>
            </a:r>
            <a:endParaRPr lang="en-US" sz="5400" b="1" dirty="0"/>
          </a:p>
          <a:p>
            <a:pPr marL="0" indent="0" algn="ctr">
              <a:buNone/>
            </a:pPr>
            <a:endParaRPr lang="en-US" sz="4000" b="1" dirty="0"/>
          </a:p>
          <a:p>
            <a:pPr marL="0" indent="0" algn="ctr">
              <a:buNone/>
            </a:pPr>
            <a:r>
              <a:rPr lang="en-US" sz="4000" b="1" dirty="0"/>
              <a:t>What is the ruling? </a:t>
            </a:r>
          </a:p>
          <a:p>
            <a:endParaRPr lang="en-US" dirty="0"/>
          </a:p>
          <a:p>
            <a:endParaRPr lang="en-US" dirty="0"/>
          </a:p>
        </p:txBody>
      </p:sp>
    </p:spTree>
    <p:extLst>
      <p:ext uri="{BB962C8B-B14F-4D97-AF65-F5344CB8AC3E}">
        <p14:creationId xmlns:p14="http://schemas.microsoft.com/office/powerpoint/2010/main" val="16525717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4FAB9-926D-4E83-25C4-5F3A3C03A2A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CC11A74-4538-ADF5-9A80-98D5138CD157}"/>
              </a:ext>
            </a:extLst>
          </p:cNvPr>
          <p:cNvSpPr>
            <a:spLocks noGrp="1"/>
          </p:cNvSpPr>
          <p:nvPr>
            <p:ph type="title"/>
          </p:nvPr>
        </p:nvSpPr>
        <p:spPr/>
        <p:txBody>
          <a:bodyPr/>
          <a:lstStyle/>
          <a:p>
            <a:r>
              <a:rPr lang="en-US" dirty="0"/>
              <a:t>Situation 4 – The Answer </a:t>
            </a:r>
          </a:p>
        </p:txBody>
      </p:sp>
      <p:sp>
        <p:nvSpPr>
          <p:cNvPr id="5" name="Content Placeholder 4">
            <a:extLst>
              <a:ext uri="{FF2B5EF4-FFF2-40B4-BE49-F238E27FC236}">
                <a16:creationId xmlns:a16="http://schemas.microsoft.com/office/drawing/2014/main" id="{021CCB97-0619-EA93-084C-D6AE4D00D4E8}"/>
              </a:ext>
            </a:extLst>
          </p:cNvPr>
          <p:cNvSpPr>
            <a:spLocks noGrp="1"/>
          </p:cNvSpPr>
          <p:nvPr>
            <p:ph idx="1"/>
          </p:nvPr>
        </p:nvSpPr>
        <p:spPr>
          <a:xfrm>
            <a:off x="1940985" y="1993900"/>
            <a:ext cx="10026649" cy="4338637"/>
          </a:xfrm>
        </p:spPr>
        <p:txBody>
          <a:bodyPr/>
          <a:lstStyle/>
          <a:p>
            <a:r>
              <a:rPr lang="en-US" sz="3600" dirty="0"/>
              <a:t>The foul ball call by the base umpire will prevail.</a:t>
            </a:r>
          </a:p>
          <a:p>
            <a:endParaRPr lang="en-US" sz="3600" dirty="0"/>
          </a:p>
          <a:p>
            <a:r>
              <a:rPr lang="en-US" sz="3600" dirty="0"/>
              <a:t>Williams would return to the plate with an 0-2 count. </a:t>
            </a:r>
          </a:p>
          <a:p>
            <a:endParaRPr lang="en-US" sz="3600" b="1" dirty="0"/>
          </a:p>
          <a:p>
            <a:r>
              <a:rPr lang="en-US" sz="3600" b="1" dirty="0"/>
              <a:t>Casebook Page 46 5.1.1 Situation B</a:t>
            </a:r>
          </a:p>
        </p:txBody>
      </p:sp>
    </p:spTree>
    <p:extLst>
      <p:ext uri="{BB962C8B-B14F-4D97-AF65-F5344CB8AC3E}">
        <p14:creationId xmlns:p14="http://schemas.microsoft.com/office/powerpoint/2010/main" val="57969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9A1F1-BB47-43CC-858E-161352B72587}"/>
              </a:ext>
            </a:extLst>
          </p:cNvPr>
          <p:cNvSpPr>
            <a:spLocks noGrp="1"/>
          </p:cNvSpPr>
          <p:nvPr>
            <p:ph type="title"/>
          </p:nvPr>
        </p:nvSpPr>
        <p:spPr/>
        <p:txBody>
          <a:bodyPr/>
          <a:lstStyle/>
          <a:p>
            <a:r>
              <a:rPr lang="en-US" dirty="0"/>
              <a:t>Thank you and have a great Baseball season!</a:t>
            </a:r>
          </a:p>
        </p:txBody>
      </p:sp>
      <p:sp>
        <p:nvSpPr>
          <p:cNvPr id="3" name="Text Placeholder 2">
            <a:extLst>
              <a:ext uri="{FF2B5EF4-FFF2-40B4-BE49-F238E27FC236}">
                <a16:creationId xmlns:a16="http://schemas.microsoft.com/office/drawing/2014/main" id="{7DEE91B7-9CE3-4344-8442-EF1467ED59BB}"/>
              </a:ext>
            </a:extLst>
          </p:cNvPr>
          <p:cNvSpPr>
            <a:spLocks noGrp="1"/>
          </p:cNvSpPr>
          <p:nvPr>
            <p:ph type="body" idx="1"/>
          </p:nvPr>
        </p:nvSpPr>
        <p:spPr/>
        <p:txBody>
          <a:bodyPr/>
          <a:lstStyle/>
          <a:p>
            <a:r>
              <a:rPr lang="en-US" dirty="0">
                <a:hlinkClick r:id="rId2"/>
              </a:rPr>
              <a:t>www</a:t>
            </a:r>
            <a:endParaRPr lang="en-US" dirty="0"/>
          </a:p>
        </p:txBody>
      </p:sp>
    </p:spTree>
    <p:extLst>
      <p:ext uri="{BB962C8B-B14F-4D97-AF65-F5344CB8AC3E}">
        <p14:creationId xmlns:p14="http://schemas.microsoft.com/office/powerpoint/2010/main" val="2556809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60B8C-E1B6-460C-AB54-765DF9EF3AEB}"/>
              </a:ext>
            </a:extLst>
          </p:cNvPr>
          <p:cNvSpPr>
            <a:spLocks noGrp="1"/>
          </p:cNvSpPr>
          <p:nvPr>
            <p:ph type="title"/>
          </p:nvPr>
        </p:nvSpPr>
        <p:spPr>
          <a:xfrm>
            <a:off x="1940985" y="582613"/>
            <a:ext cx="10026649" cy="1204912"/>
          </a:xfrm>
        </p:spPr>
        <p:txBody>
          <a:bodyPr/>
          <a:lstStyle/>
          <a:p>
            <a:r>
              <a:rPr lang="en-US" dirty="0"/>
              <a:t>1-6-1</a:t>
            </a:r>
            <a:br>
              <a:rPr lang="en-US" dirty="0"/>
            </a:br>
            <a:r>
              <a:rPr lang="en-US" dirty="0"/>
              <a:t>PLAYER COMMUNICATION EQUIPMENT</a:t>
            </a:r>
          </a:p>
        </p:txBody>
      </p:sp>
      <p:sp>
        <p:nvSpPr>
          <p:cNvPr id="4" name="Footer Placeholder 3">
            <a:extLst>
              <a:ext uri="{FF2B5EF4-FFF2-40B4-BE49-F238E27FC236}">
                <a16:creationId xmlns:a16="http://schemas.microsoft.com/office/drawing/2014/main" id="{C4575705-6E8A-4785-ACBD-882654EBF75F}"/>
              </a:ext>
            </a:extLst>
          </p:cNvPr>
          <p:cNvSpPr>
            <a:spLocks noGrp="1"/>
          </p:cNvSpPr>
          <p:nvPr>
            <p:ph type="ftr" sz="quarter" idx="11"/>
          </p:nvPr>
        </p:nvSpPr>
        <p:spPr/>
        <p:txBody>
          <a:bodyPr/>
          <a:lstStyle/>
          <a:p>
            <a:pPr>
              <a:defRPr/>
            </a:pPr>
            <a:r>
              <a:rPr lang="en-US"/>
              <a:t>www.nfhs.org</a:t>
            </a:r>
          </a:p>
        </p:txBody>
      </p:sp>
      <p:sp>
        <p:nvSpPr>
          <p:cNvPr id="5" name="Content Placeholder 2">
            <a:extLst>
              <a:ext uri="{FF2B5EF4-FFF2-40B4-BE49-F238E27FC236}">
                <a16:creationId xmlns:a16="http://schemas.microsoft.com/office/drawing/2014/main" id="{28B0385D-EB82-4F38-9EA1-3AB76D641CBC}"/>
              </a:ext>
            </a:extLst>
          </p:cNvPr>
          <p:cNvSpPr txBox="1">
            <a:spLocks/>
          </p:cNvSpPr>
          <p:nvPr/>
        </p:nvSpPr>
        <p:spPr bwMode="auto">
          <a:xfrm>
            <a:off x="7943850" y="2095722"/>
            <a:ext cx="4023784" cy="38898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sp>
        <p:nvSpPr>
          <p:cNvPr id="9" name="Content Placeholder 8">
            <a:extLst>
              <a:ext uri="{FF2B5EF4-FFF2-40B4-BE49-F238E27FC236}">
                <a16:creationId xmlns:a16="http://schemas.microsoft.com/office/drawing/2014/main" id="{B328F5D7-B510-4047-8C67-C7C58AD21509}"/>
              </a:ext>
            </a:extLst>
          </p:cNvPr>
          <p:cNvSpPr>
            <a:spLocks noGrp="1"/>
          </p:cNvSpPr>
          <p:nvPr>
            <p:ph idx="1"/>
          </p:nvPr>
        </p:nvSpPr>
        <p:spPr>
          <a:xfrm>
            <a:off x="7305367" y="2095722"/>
            <a:ext cx="4662265" cy="4493085"/>
          </a:xfrm>
        </p:spPr>
        <p:txBody>
          <a:bodyPr/>
          <a:lstStyle/>
          <a:p>
            <a:pPr marL="0" indent="0">
              <a:buNone/>
            </a:pPr>
            <a:r>
              <a:rPr lang="en-US" sz="2800" dirty="0"/>
              <a:t>• For pitchers, it </a:t>
            </a:r>
            <a:r>
              <a:rPr lang="en-US" sz="2800" b="1" dirty="0"/>
              <a:t>may not </a:t>
            </a:r>
            <a:r>
              <a:rPr lang="en-US" sz="2800" dirty="0"/>
              <a:t>contain the colors white, gray or be distracting. </a:t>
            </a:r>
          </a:p>
          <a:p>
            <a:pPr marL="0" indent="0">
              <a:buNone/>
            </a:pPr>
            <a:endParaRPr lang="en-US" sz="2800" dirty="0"/>
          </a:p>
          <a:p>
            <a:pPr marL="0" indent="0">
              <a:buNone/>
            </a:pPr>
            <a:r>
              <a:rPr lang="en-US" sz="2800" dirty="0"/>
              <a:t>• It </a:t>
            </a:r>
            <a:r>
              <a:rPr lang="en-US" sz="2800" b="1" dirty="0"/>
              <a:t>does not </a:t>
            </a:r>
            <a:r>
              <a:rPr lang="en-US" sz="2800" dirty="0"/>
              <a:t>have to match the color of the uniform, or the sleeves worn underneath the uniform.</a:t>
            </a:r>
          </a:p>
          <a:p>
            <a:pPr marL="0" indent="0">
              <a:buNone/>
            </a:pPr>
            <a:endParaRPr lang="en-US" dirty="0"/>
          </a:p>
          <a:p>
            <a:pPr marL="0" indent="0">
              <a:buNone/>
            </a:pPr>
            <a:endParaRPr lang="en-US" sz="2300" dirty="0"/>
          </a:p>
        </p:txBody>
      </p:sp>
      <p:pic>
        <p:nvPicPr>
          <p:cNvPr id="7" name="Picture 6" descr="A baseball player standing on a field&#10;&#10;Description automatically generated">
            <a:extLst>
              <a:ext uri="{FF2B5EF4-FFF2-40B4-BE49-F238E27FC236}">
                <a16:creationId xmlns:a16="http://schemas.microsoft.com/office/drawing/2014/main" id="{76D6EC83-E0C1-955D-472F-3E9C04FCDC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716" y="2131616"/>
            <a:ext cx="5375129" cy="3792934"/>
          </a:xfrm>
          <a:prstGeom prst="rect">
            <a:avLst/>
          </a:prstGeom>
        </p:spPr>
      </p:pic>
    </p:spTree>
    <p:extLst>
      <p:ext uri="{BB962C8B-B14F-4D97-AF65-F5344CB8AC3E}">
        <p14:creationId xmlns:p14="http://schemas.microsoft.com/office/powerpoint/2010/main" val="118776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60B8C-E1B6-460C-AB54-765DF9EF3AEB}"/>
              </a:ext>
            </a:extLst>
          </p:cNvPr>
          <p:cNvSpPr>
            <a:spLocks noGrp="1"/>
          </p:cNvSpPr>
          <p:nvPr>
            <p:ph type="title"/>
          </p:nvPr>
        </p:nvSpPr>
        <p:spPr>
          <a:xfrm>
            <a:off x="1940985" y="582613"/>
            <a:ext cx="10026649" cy="1204912"/>
          </a:xfrm>
        </p:spPr>
        <p:txBody>
          <a:bodyPr/>
          <a:lstStyle/>
          <a:p>
            <a:r>
              <a:rPr lang="en-US" dirty="0"/>
              <a:t>1-6-1</a:t>
            </a:r>
            <a:br>
              <a:rPr lang="en-US" dirty="0"/>
            </a:br>
            <a:r>
              <a:rPr lang="en-US" dirty="0"/>
              <a:t>PLAYER COMMUNICATION EQUIPMENT</a:t>
            </a:r>
          </a:p>
        </p:txBody>
      </p:sp>
      <p:sp>
        <p:nvSpPr>
          <p:cNvPr id="4" name="Footer Placeholder 3">
            <a:extLst>
              <a:ext uri="{FF2B5EF4-FFF2-40B4-BE49-F238E27FC236}">
                <a16:creationId xmlns:a16="http://schemas.microsoft.com/office/drawing/2014/main" id="{C4575705-6E8A-4785-ACBD-882654EBF75F}"/>
              </a:ext>
            </a:extLst>
          </p:cNvPr>
          <p:cNvSpPr>
            <a:spLocks noGrp="1"/>
          </p:cNvSpPr>
          <p:nvPr>
            <p:ph type="ftr" sz="quarter" idx="11"/>
          </p:nvPr>
        </p:nvSpPr>
        <p:spPr/>
        <p:txBody>
          <a:bodyPr/>
          <a:lstStyle/>
          <a:p>
            <a:pPr>
              <a:defRPr/>
            </a:pPr>
            <a:r>
              <a:rPr lang="en-US"/>
              <a:t>www.nfhs.org</a:t>
            </a:r>
          </a:p>
        </p:txBody>
      </p:sp>
      <p:sp>
        <p:nvSpPr>
          <p:cNvPr id="5" name="Content Placeholder 2">
            <a:extLst>
              <a:ext uri="{FF2B5EF4-FFF2-40B4-BE49-F238E27FC236}">
                <a16:creationId xmlns:a16="http://schemas.microsoft.com/office/drawing/2014/main" id="{28B0385D-EB82-4F38-9EA1-3AB76D641CBC}"/>
              </a:ext>
            </a:extLst>
          </p:cNvPr>
          <p:cNvSpPr txBox="1">
            <a:spLocks/>
          </p:cNvSpPr>
          <p:nvPr/>
        </p:nvSpPr>
        <p:spPr bwMode="auto">
          <a:xfrm>
            <a:off x="7943850" y="2095722"/>
            <a:ext cx="4023784" cy="38898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sp>
        <p:nvSpPr>
          <p:cNvPr id="9" name="Content Placeholder 8">
            <a:extLst>
              <a:ext uri="{FF2B5EF4-FFF2-40B4-BE49-F238E27FC236}">
                <a16:creationId xmlns:a16="http://schemas.microsoft.com/office/drawing/2014/main" id="{B328F5D7-B510-4047-8C67-C7C58AD21509}"/>
              </a:ext>
            </a:extLst>
          </p:cNvPr>
          <p:cNvSpPr>
            <a:spLocks noGrp="1"/>
          </p:cNvSpPr>
          <p:nvPr>
            <p:ph idx="1"/>
          </p:nvPr>
        </p:nvSpPr>
        <p:spPr>
          <a:xfrm>
            <a:off x="6889751" y="2095722"/>
            <a:ext cx="5077882" cy="4493085"/>
          </a:xfrm>
        </p:spPr>
        <p:txBody>
          <a:bodyPr/>
          <a:lstStyle/>
          <a:p>
            <a:r>
              <a:rPr lang="en-US" sz="3600" dirty="0"/>
              <a:t>It shall only be worn on a player’s wrist or forearm</a:t>
            </a:r>
          </a:p>
          <a:p>
            <a:pPr marL="0" indent="0">
              <a:buNone/>
            </a:pPr>
            <a:endParaRPr lang="en-US" sz="3600" dirty="0"/>
          </a:p>
          <a:p>
            <a:r>
              <a:rPr lang="en-US" sz="3600" dirty="0"/>
              <a:t>Pitchers shall wear it on their non-pitching arm.</a:t>
            </a:r>
          </a:p>
          <a:p>
            <a:pPr marL="0" indent="0">
              <a:buNone/>
            </a:pPr>
            <a:endParaRPr lang="en-US" dirty="0"/>
          </a:p>
          <a:p>
            <a:pPr marL="0" indent="0">
              <a:buNone/>
            </a:pPr>
            <a:endParaRPr lang="en-US" sz="2300" dirty="0"/>
          </a:p>
        </p:txBody>
      </p:sp>
      <p:pic>
        <p:nvPicPr>
          <p:cNvPr id="7" name="Picture 6" descr="A silhouette of a baseball player&#10;&#10;Description automatically generated">
            <a:extLst>
              <a:ext uri="{FF2B5EF4-FFF2-40B4-BE49-F238E27FC236}">
                <a16:creationId xmlns:a16="http://schemas.microsoft.com/office/drawing/2014/main" id="{7FF2EB4E-46A0-CCB0-5297-C470D5539F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714" y="2131616"/>
            <a:ext cx="4945386" cy="4058347"/>
          </a:xfrm>
          <a:prstGeom prst="rect">
            <a:avLst/>
          </a:prstGeom>
        </p:spPr>
      </p:pic>
    </p:spTree>
    <p:extLst>
      <p:ext uri="{BB962C8B-B14F-4D97-AF65-F5344CB8AC3E}">
        <p14:creationId xmlns:p14="http://schemas.microsoft.com/office/powerpoint/2010/main" val="22547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ilhouette of a baseball player&#10;&#10;Description automatically generated">
            <a:extLst>
              <a:ext uri="{FF2B5EF4-FFF2-40B4-BE49-F238E27FC236}">
                <a16:creationId xmlns:a16="http://schemas.microsoft.com/office/drawing/2014/main" id="{25A0FBBD-7DB1-31A8-3AB2-D100CCCAD0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832" y="2225680"/>
            <a:ext cx="4878168" cy="3442255"/>
          </a:xfrm>
          <a:prstGeom prst="rect">
            <a:avLst/>
          </a:prstGeom>
        </p:spPr>
      </p:pic>
      <p:sp>
        <p:nvSpPr>
          <p:cNvPr id="2" name="Title 1">
            <a:extLst>
              <a:ext uri="{FF2B5EF4-FFF2-40B4-BE49-F238E27FC236}">
                <a16:creationId xmlns:a16="http://schemas.microsoft.com/office/drawing/2014/main" id="{84560B8C-E1B6-460C-AB54-765DF9EF3AEB}"/>
              </a:ext>
            </a:extLst>
          </p:cNvPr>
          <p:cNvSpPr>
            <a:spLocks noGrp="1"/>
          </p:cNvSpPr>
          <p:nvPr>
            <p:ph type="title"/>
          </p:nvPr>
        </p:nvSpPr>
        <p:spPr>
          <a:xfrm>
            <a:off x="1940985" y="582613"/>
            <a:ext cx="10026649" cy="1204912"/>
          </a:xfrm>
        </p:spPr>
        <p:txBody>
          <a:bodyPr/>
          <a:lstStyle/>
          <a:p>
            <a:r>
              <a:rPr lang="en-US" dirty="0"/>
              <a:t>1-6-1</a:t>
            </a:r>
            <a:br>
              <a:rPr lang="en-US" dirty="0"/>
            </a:br>
            <a:r>
              <a:rPr lang="en-US" dirty="0"/>
              <a:t>PLAYER COMMUNICATION EQUIPMENT</a:t>
            </a:r>
          </a:p>
        </p:txBody>
      </p:sp>
      <p:sp>
        <p:nvSpPr>
          <p:cNvPr id="4" name="Footer Placeholder 3">
            <a:extLst>
              <a:ext uri="{FF2B5EF4-FFF2-40B4-BE49-F238E27FC236}">
                <a16:creationId xmlns:a16="http://schemas.microsoft.com/office/drawing/2014/main" id="{C4575705-6E8A-4785-ACBD-882654EBF75F}"/>
              </a:ext>
            </a:extLst>
          </p:cNvPr>
          <p:cNvSpPr>
            <a:spLocks noGrp="1"/>
          </p:cNvSpPr>
          <p:nvPr>
            <p:ph type="ftr" sz="quarter" idx="11"/>
          </p:nvPr>
        </p:nvSpPr>
        <p:spPr/>
        <p:txBody>
          <a:bodyPr/>
          <a:lstStyle/>
          <a:p>
            <a:pPr>
              <a:defRPr/>
            </a:pPr>
            <a:r>
              <a:rPr lang="en-US"/>
              <a:t>www.nfhs.org</a:t>
            </a:r>
          </a:p>
        </p:txBody>
      </p:sp>
      <p:sp>
        <p:nvSpPr>
          <p:cNvPr id="5" name="Content Placeholder 2">
            <a:extLst>
              <a:ext uri="{FF2B5EF4-FFF2-40B4-BE49-F238E27FC236}">
                <a16:creationId xmlns:a16="http://schemas.microsoft.com/office/drawing/2014/main" id="{28B0385D-EB82-4F38-9EA1-3AB76D641CBC}"/>
              </a:ext>
            </a:extLst>
          </p:cNvPr>
          <p:cNvSpPr txBox="1">
            <a:spLocks/>
          </p:cNvSpPr>
          <p:nvPr/>
        </p:nvSpPr>
        <p:spPr bwMode="auto">
          <a:xfrm>
            <a:off x="7943850" y="2095722"/>
            <a:ext cx="4023784" cy="38898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sp>
        <p:nvSpPr>
          <p:cNvPr id="9" name="Content Placeholder 8">
            <a:extLst>
              <a:ext uri="{FF2B5EF4-FFF2-40B4-BE49-F238E27FC236}">
                <a16:creationId xmlns:a16="http://schemas.microsoft.com/office/drawing/2014/main" id="{B328F5D7-B510-4047-8C67-C7C58AD21509}"/>
              </a:ext>
            </a:extLst>
          </p:cNvPr>
          <p:cNvSpPr>
            <a:spLocks noGrp="1"/>
          </p:cNvSpPr>
          <p:nvPr>
            <p:ph idx="1"/>
          </p:nvPr>
        </p:nvSpPr>
        <p:spPr>
          <a:xfrm>
            <a:off x="6585527" y="2095722"/>
            <a:ext cx="5382105" cy="4493085"/>
          </a:xfrm>
        </p:spPr>
        <p:txBody>
          <a:bodyPr/>
          <a:lstStyle/>
          <a:p>
            <a:pPr marL="0" indent="0">
              <a:buNone/>
            </a:pPr>
            <a:r>
              <a:rPr lang="en-US" sz="2800" dirty="0"/>
              <a:t>• The penalty for wearing this equipment improperly is </a:t>
            </a:r>
            <a:r>
              <a:rPr lang="en-US" sz="2800" b="1" dirty="0"/>
              <a:t>a team warning to the coach on a first offense.</a:t>
            </a:r>
          </a:p>
          <a:p>
            <a:pPr marL="0" indent="0">
              <a:buNone/>
            </a:pPr>
            <a:endParaRPr lang="en-US" sz="2800" dirty="0"/>
          </a:p>
          <a:p>
            <a:pPr marL="0" indent="0">
              <a:buNone/>
            </a:pPr>
            <a:r>
              <a:rPr lang="en-US" sz="2800" dirty="0"/>
              <a:t>• The next offender of that team </a:t>
            </a:r>
            <a:r>
              <a:rPr lang="en-US" sz="2800" b="1" dirty="0"/>
              <a:t>will be ejected along with the team’s head coach.</a:t>
            </a:r>
          </a:p>
          <a:p>
            <a:pPr marL="0" indent="0">
              <a:buNone/>
            </a:pPr>
            <a:endParaRPr lang="en-US" dirty="0"/>
          </a:p>
          <a:p>
            <a:pPr marL="0" indent="0">
              <a:buNone/>
            </a:pPr>
            <a:endParaRPr lang="en-US" sz="2300" dirty="0"/>
          </a:p>
        </p:txBody>
      </p:sp>
    </p:spTree>
    <p:extLst>
      <p:ext uri="{BB962C8B-B14F-4D97-AF65-F5344CB8AC3E}">
        <p14:creationId xmlns:p14="http://schemas.microsoft.com/office/powerpoint/2010/main" val="187008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D3F86-440F-4697-B870-165BAD76B0B0}"/>
              </a:ext>
            </a:extLst>
          </p:cNvPr>
          <p:cNvSpPr>
            <a:spLocks noGrp="1"/>
          </p:cNvSpPr>
          <p:nvPr>
            <p:ph type="title"/>
          </p:nvPr>
        </p:nvSpPr>
        <p:spPr/>
        <p:txBody>
          <a:bodyPr/>
          <a:lstStyle/>
          <a:p>
            <a:r>
              <a:rPr lang="en-US" dirty="0"/>
              <a:t>player communication equipment</a:t>
            </a:r>
            <a:br>
              <a:rPr lang="en-US" dirty="0"/>
            </a:br>
            <a:r>
              <a:rPr lang="en-US" dirty="0"/>
              <a:t>Rule 1-6-1 (New section)</a:t>
            </a:r>
          </a:p>
        </p:txBody>
      </p:sp>
      <p:sp>
        <p:nvSpPr>
          <p:cNvPr id="3" name="Content Placeholder 2">
            <a:extLst>
              <a:ext uri="{FF2B5EF4-FFF2-40B4-BE49-F238E27FC236}">
                <a16:creationId xmlns:a16="http://schemas.microsoft.com/office/drawing/2014/main" id="{42208FA9-7C02-4C4E-A6F1-9472BE3C957B}"/>
              </a:ext>
            </a:extLst>
          </p:cNvPr>
          <p:cNvSpPr>
            <a:spLocks noGrp="1"/>
          </p:cNvSpPr>
          <p:nvPr>
            <p:ph idx="1"/>
          </p:nvPr>
        </p:nvSpPr>
        <p:spPr/>
        <p:txBody>
          <a:bodyPr/>
          <a:lstStyle/>
          <a:p>
            <a:pPr marL="0" marR="0" indent="0">
              <a:spcBef>
                <a:spcPts val="0"/>
              </a:spcBef>
              <a:spcAft>
                <a:spcPts val="0"/>
              </a:spcAft>
              <a:buNone/>
            </a:pPr>
            <a:r>
              <a:rPr lang="en-US" sz="2000" b="1" dirty="0">
                <a:solidFill>
                  <a:srgbClr val="000000"/>
                </a:solidFill>
                <a:effectLst/>
                <a:latin typeface="Calibri" panose="020F0502020204030204" pitchFamily="34" charset="0"/>
                <a:ea typeface="Arial" panose="020B0604020202020204" pitchFamily="34" charset="0"/>
              </a:rPr>
              <a:t>ART. 1 . . . </a:t>
            </a:r>
            <a:r>
              <a:rPr lang="en-US" sz="2000" u="sng" dirty="0">
                <a:solidFill>
                  <a:srgbClr val="000000"/>
                </a:solidFill>
                <a:effectLst/>
                <a:latin typeface="Calibri" panose="020F0502020204030204" pitchFamily="34" charset="0"/>
                <a:ea typeface="Arial" panose="020B0604020202020204" pitchFamily="34" charset="0"/>
              </a:rPr>
              <a:t>Any wristband with defensive shifts/offensive plays/pitching choices or game directions attached shall be considered non-electronic equipment and is permitted as long as it is a single, solid color. For pitchers, it may not contain the colors white, gray or be distracting. It does not have to match the color of the uniform or the sleeves worn underneath the uniform. It shall only be worn on a player(s) wrist or forearm and pitchers shall wear it on their non-pitching arm.</a:t>
            </a:r>
            <a:endParaRPr lang="en-US" sz="2000" dirty="0">
              <a:solidFill>
                <a:srgbClr val="0000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2000" dirty="0">
              <a:solidFill>
                <a:srgbClr val="000000"/>
              </a:solidFill>
              <a:effectLst/>
              <a:latin typeface="Times New Roman" panose="02020603050405020304" pitchFamily="18" charset="0"/>
              <a:ea typeface="Times New Roman" panose="02020603050405020304" pitchFamily="18" charset="0"/>
            </a:endParaRPr>
          </a:p>
          <a:p>
            <a:pPr marL="0" marR="0" indent="0">
              <a:spcBef>
                <a:spcPts val="0"/>
              </a:spcBef>
              <a:spcAft>
                <a:spcPts val="1000"/>
              </a:spcAft>
              <a:buNone/>
            </a:pPr>
            <a:r>
              <a:rPr lang="en-US" sz="2000" b="1" u="sng" dirty="0">
                <a:solidFill>
                  <a:srgbClr val="000000"/>
                </a:solidFill>
                <a:effectLst/>
                <a:latin typeface="Calibri" panose="020F0502020204030204" pitchFamily="34" charset="0"/>
                <a:ea typeface="Arial" panose="020B0604020202020204" pitchFamily="34" charset="0"/>
              </a:rPr>
              <a:t>PENALTY:</a:t>
            </a:r>
            <a:r>
              <a:rPr lang="en-US" sz="2000" u="sng" dirty="0">
                <a:solidFill>
                  <a:srgbClr val="000000"/>
                </a:solidFill>
                <a:effectLst/>
                <a:latin typeface="Calibri" panose="020F0502020204030204" pitchFamily="34" charset="0"/>
                <a:ea typeface="Arial" panose="020B0604020202020204" pitchFamily="34" charset="0"/>
              </a:rPr>
              <a:t> The umpire shall issue a team warning to coach of the team involved and the next offender(s) of that team will be ejected along with the head coach. </a:t>
            </a:r>
            <a:endParaRPr lang="en-US" sz="2000" dirty="0">
              <a:solidFill>
                <a:srgbClr val="000000"/>
              </a:solidFill>
              <a:effectLst/>
              <a:latin typeface="Times New Roman" panose="02020603050405020304" pitchFamily="18" charset="0"/>
              <a:ea typeface="Times New Roman" panose="02020603050405020304" pitchFamily="18" charset="0"/>
            </a:endParaRPr>
          </a:p>
          <a:p>
            <a:endParaRPr lang="en-US" dirty="0"/>
          </a:p>
          <a:p>
            <a:pPr marL="0" marR="0" indent="0">
              <a:spcBef>
                <a:spcPts val="0"/>
              </a:spcBef>
              <a:spcAft>
                <a:spcPts val="0"/>
              </a:spcAft>
              <a:buNone/>
            </a:pPr>
            <a:r>
              <a:rPr lang="en-US" sz="2000" b="1" dirty="0">
                <a:solidFill>
                  <a:srgbClr val="000000"/>
                </a:solidFill>
                <a:effectLst/>
                <a:latin typeface="Calibri" panose="020F0502020204030204" pitchFamily="34" charset="0"/>
                <a:ea typeface="Arial" panose="020B0604020202020204" pitchFamily="34" charset="0"/>
              </a:rPr>
              <a:t>Rationale:</a:t>
            </a:r>
            <a:endParaRPr lang="en-US" sz="20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solidFill>
                  <a:srgbClr val="000000"/>
                </a:solidFill>
                <a:effectLst/>
                <a:latin typeface="Calibri" panose="020F0502020204030204" pitchFamily="34" charset="0"/>
                <a:ea typeface="Arial" panose="020B0604020202020204" pitchFamily="34" charset="0"/>
              </a:rPr>
              <a:t>Clarification. With the increase in popularity of these style of communication systems, confusion has been realized when the players wear them other than on their arm. This change will prohibit these types of products from being worn other places.</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
        <p:nvSpPr>
          <p:cNvPr id="4" name="Footer Placeholder 3">
            <a:extLst>
              <a:ext uri="{FF2B5EF4-FFF2-40B4-BE49-F238E27FC236}">
                <a16:creationId xmlns:a16="http://schemas.microsoft.com/office/drawing/2014/main" id="{65A4C373-838A-40AD-BC9B-9308A553233C}"/>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544982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13AC8-6744-475E-ABCE-CB24396DEFC7}"/>
              </a:ext>
            </a:extLst>
          </p:cNvPr>
          <p:cNvSpPr>
            <a:spLocks noGrp="1"/>
          </p:cNvSpPr>
          <p:nvPr>
            <p:ph type="title"/>
          </p:nvPr>
        </p:nvSpPr>
        <p:spPr/>
        <p:txBody>
          <a:bodyPr/>
          <a:lstStyle/>
          <a:p>
            <a:r>
              <a:rPr lang="en-US" dirty="0"/>
              <a:t>Example 1 – The Play</a:t>
            </a:r>
          </a:p>
        </p:txBody>
      </p:sp>
      <p:sp>
        <p:nvSpPr>
          <p:cNvPr id="3" name="Content Placeholder 2">
            <a:extLst>
              <a:ext uri="{FF2B5EF4-FFF2-40B4-BE49-F238E27FC236}">
                <a16:creationId xmlns:a16="http://schemas.microsoft.com/office/drawing/2014/main" id="{9762A5AA-F0D9-4161-B0B3-4A2D3917062B}"/>
              </a:ext>
            </a:extLst>
          </p:cNvPr>
          <p:cNvSpPr>
            <a:spLocks noGrp="1"/>
          </p:cNvSpPr>
          <p:nvPr>
            <p:ph idx="1"/>
          </p:nvPr>
        </p:nvSpPr>
        <p:spPr/>
        <p:txBody>
          <a:bodyPr/>
          <a:lstStyle/>
          <a:p>
            <a:endParaRPr lang="en-US" sz="2800" dirty="0"/>
          </a:p>
          <a:p>
            <a:pPr marL="0" indent="0">
              <a:buNone/>
            </a:pPr>
            <a:r>
              <a:rPr lang="en-US" sz="3600" dirty="0"/>
              <a:t>The pitcher is wearing a red wristband on the non-throwing arm.  The card within the wristband that contains pitch information on it is white.  </a:t>
            </a:r>
          </a:p>
          <a:p>
            <a:endParaRPr lang="en-US" sz="2800" dirty="0"/>
          </a:p>
          <a:p>
            <a:pPr marL="0" indent="0" algn="ctr">
              <a:buNone/>
            </a:pPr>
            <a:r>
              <a:rPr lang="en-US" sz="4000" b="1" dirty="0"/>
              <a:t>What is the ruling? </a:t>
            </a:r>
          </a:p>
        </p:txBody>
      </p:sp>
      <p:sp>
        <p:nvSpPr>
          <p:cNvPr id="4" name="Footer Placeholder 3">
            <a:extLst>
              <a:ext uri="{FF2B5EF4-FFF2-40B4-BE49-F238E27FC236}">
                <a16:creationId xmlns:a16="http://schemas.microsoft.com/office/drawing/2014/main" id="{CC697E43-B59F-4784-9BC8-FC0E130E68E2}"/>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374797041"/>
      </p:ext>
    </p:extLst>
  </p:cSld>
  <p:clrMapOvr>
    <a:masterClrMapping/>
  </p:clrMapOvr>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FHS Company PowerPoint_2019_Wide Format" id="{07CB1438-9295-4A0D-ADAE-D4D7F1D43FF8}" vid="{CDBA28B3-BD56-47B2-8EF0-6C21F93611C5}"/>
    </a:ext>
  </a:extLst>
</a:theme>
</file>

<file path=ppt/theme/theme2.xml><?xml version="1.0" encoding="utf-8"?>
<a:theme xmlns:a="http://schemas.openxmlformats.org/drawingml/2006/main" name="1_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2-23 NFHS Stock Sport Rules PowerPoint_Wide Format" id="{2C613D6D-A11F-4642-B96F-E66B297F7DD4}" vid="{3BEFE2AE-B905-4F82-9BA1-070DD3A9A17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B69CA04A0ED8448A0B4D295BC1D9118" ma:contentTypeVersion="15" ma:contentTypeDescription="Create a new document." ma:contentTypeScope="" ma:versionID="172daa297825715d9425a4d20565a975">
  <xsd:schema xmlns:xsd="http://www.w3.org/2001/XMLSchema" xmlns:xs="http://www.w3.org/2001/XMLSchema" xmlns:p="http://schemas.microsoft.com/office/2006/metadata/properties" xmlns:ns1="http://schemas.microsoft.com/sharepoint/v3" xmlns:ns3="b4cb0f02-3c2b-4fef-97a7-4b09cd56ff12" xmlns:ns4="19c3b78d-99b7-455c-a43a-975a02b02fc9" targetNamespace="http://schemas.microsoft.com/office/2006/metadata/properties" ma:root="true" ma:fieldsID="fbf6c900398f93607baf71872b65611f" ns1:_="" ns3:_="" ns4:_="">
    <xsd:import namespace="http://schemas.microsoft.com/sharepoint/v3"/>
    <xsd:import namespace="b4cb0f02-3c2b-4fef-97a7-4b09cd56ff12"/>
    <xsd:import namespace="19c3b78d-99b7-455c-a43a-975a02b02fc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cb0f02-3c2b-4fef-97a7-4b09cd56ff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9c3b78d-99b7-455c-a43a-975a02b02fc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CD499805-7E40-49AE-9680-EA68926B8E13}">
  <ds:schemaRefs>
    <ds:schemaRef ds:uri="http://schemas.microsoft.com/sharepoint/v3/contenttype/forms"/>
  </ds:schemaRefs>
</ds:datastoreItem>
</file>

<file path=customXml/itemProps2.xml><?xml version="1.0" encoding="utf-8"?>
<ds:datastoreItem xmlns:ds="http://schemas.openxmlformats.org/officeDocument/2006/customXml" ds:itemID="{83D33A56-D067-4C88-8ED1-D94D1C862D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4cb0f02-3c2b-4fef-97a7-4b09cd56ff12"/>
    <ds:schemaRef ds:uri="19c3b78d-99b7-455c-a43a-975a02b02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5A4A6A-A804-481D-9CEF-2C0DD703FDD8}">
  <ds:schemaRefs>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19c3b78d-99b7-455c-a43a-975a02b02fc9"/>
    <ds:schemaRef ds:uri="b4cb0f02-3c2b-4fef-97a7-4b09cd56ff12"/>
    <ds:schemaRef ds:uri="http://purl.org/dc/elements/1.1/"/>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NFHS Company PowerPoint_2019_Wide Format</Template>
  <TotalTime>4749</TotalTime>
  <Words>3275</Words>
  <Application>Microsoft Office PowerPoint</Application>
  <PresentationFormat>Widescreen</PresentationFormat>
  <Paragraphs>261</Paragraphs>
  <Slides>46</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46</vt:i4>
      </vt:variant>
    </vt:vector>
  </HeadingPairs>
  <TitlesOfParts>
    <vt:vector size="53" baseType="lpstr">
      <vt:lpstr>Arial</vt:lpstr>
      <vt:lpstr>Calibri</vt:lpstr>
      <vt:lpstr>Courier New</vt:lpstr>
      <vt:lpstr>Times New Roman</vt:lpstr>
      <vt:lpstr>Wingdings</vt:lpstr>
      <vt:lpstr>Office Theme</vt:lpstr>
      <vt:lpstr>1_Office Theme</vt:lpstr>
      <vt:lpstr>PowerPoint Presentation</vt:lpstr>
      <vt:lpstr>Updates from NYSBUA – President’s Report</vt:lpstr>
      <vt:lpstr>2024 NFHS BASEBALL </vt:lpstr>
      <vt:lpstr>1-6-1 PLAYER COMMUNICATION EQUIPMENT</vt:lpstr>
      <vt:lpstr>1-6-1 PLAYER COMMUNICATION EQUIPMENT</vt:lpstr>
      <vt:lpstr>1-6-1 PLAYER COMMUNICATION EQUIPMENT</vt:lpstr>
      <vt:lpstr>1-6-1 PLAYER COMMUNICATION EQUIPMENT</vt:lpstr>
      <vt:lpstr>player communication equipment Rule 1-6-1 (New section)</vt:lpstr>
      <vt:lpstr>Example 1 – The Play</vt:lpstr>
      <vt:lpstr>Example 1 – The answer</vt:lpstr>
      <vt:lpstr>PLAYER COMMUNICATION EQUIPMENT rule 3-2-5</vt:lpstr>
      <vt:lpstr>PLAYER COMMUNICATION EQUIPMENT rule 1-6-2</vt:lpstr>
      <vt:lpstr>player communication equipment Rule 1-6-2 (New section)</vt:lpstr>
      <vt:lpstr>Example 2 – The Play</vt:lpstr>
      <vt:lpstr>Example 2 – The answer</vt:lpstr>
      <vt:lpstr>COACHING (PLAYER COMMUNICATION EQUIPMENT) rule 3-2-5</vt:lpstr>
      <vt:lpstr>COACHING (PLAYER COMMUNICATION EQUIPMENT) rule 3-2-5</vt:lpstr>
      <vt:lpstr>Coaching rule 3-2-5</vt:lpstr>
      <vt:lpstr>Example 3 – The Play</vt:lpstr>
      <vt:lpstr>Example 3 – The answer</vt:lpstr>
      <vt:lpstr>UMPIRE-IN-CHIEF Rule 10-2-3h</vt:lpstr>
      <vt:lpstr> UMPIRE-IN-CHIEF Rule 10-2-3h </vt:lpstr>
      <vt:lpstr>UMPIRE-IN-CHIEF rule 10-2-3h</vt:lpstr>
      <vt:lpstr>2024 NFHS BASEBALL </vt:lpstr>
      <vt:lpstr>Malicious contact</vt:lpstr>
      <vt:lpstr>Malicious contact</vt:lpstr>
      <vt:lpstr>Profanity (DIRECT OR INDIRECT)</vt:lpstr>
      <vt:lpstr>Profanity (DIRECT OR INDIRECT)</vt:lpstr>
      <vt:lpstr>PACE OF PLAY</vt:lpstr>
      <vt:lpstr>PACE OF PLAY</vt:lpstr>
      <vt:lpstr>PACE OF PLAY</vt:lpstr>
      <vt:lpstr>PACE OF PLAY</vt:lpstr>
      <vt:lpstr>PACE OF PLAY</vt:lpstr>
      <vt:lpstr> NY State Adopted rules </vt:lpstr>
      <vt:lpstr>Courtesy Runners Approved for 2024</vt:lpstr>
      <vt:lpstr>Courtesy Runners Approved for 2024</vt:lpstr>
      <vt:lpstr>Situations and plays to discuss</vt:lpstr>
      <vt:lpstr>Situation 1 – The Play </vt:lpstr>
      <vt:lpstr>Situation 1 – The Answer </vt:lpstr>
      <vt:lpstr>Situation 2 – The Play </vt:lpstr>
      <vt:lpstr>Situation 2 – The Answer </vt:lpstr>
      <vt:lpstr>Situation 3 – The Play </vt:lpstr>
      <vt:lpstr>Situation 3 – The Answer </vt:lpstr>
      <vt:lpstr>Situation 4 – The Play </vt:lpstr>
      <vt:lpstr>Situation 4 – The Answer </vt:lpstr>
      <vt:lpstr>Thank you and have a great Baseball season!</vt:lpstr>
    </vt:vector>
  </TitlesOfParts>
  <Company>NFHS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federation of state high school associations</dc:title>
  <dc:creator>Ross Bray</dc:creator>
  <cp:lastModifiedBy>Powell, Jeff (NBCUniversal)</cp:lastModifiedBy>
  <cp:revision>204</cp:revision>
  <cp:lastPrinted>2021-07-08T14:24:01Z</cp:lastPrinted>
  <dcterms:created xsi:type="dcterms:W3CDTF">2020-02-12T19:35:51Z</dcterms:created>
  <dcterms:modified xsi:type="dcterms:W3CDTF">2024-03-19T14:30:47Z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0x0101006B69CA04A0ED8448A0B4D295BC1D9118</vt:lpwstr>
  </property>
</Properties>
</file>