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handoutMasterIdLst>
    <p:handoutMasterId r:id="rId77"/>
  </p:handoutMasterIdLst>
  <p:sldIdLst>
    <p:sldId id="289" r:id="rId2"/>
    <p:sldId id="405" r:id="rId3"/>
    <p:sldId id="406" r:id="rId4"/>
    <p:sldId id="409" r:id="rId5"/>
    <p:sldId id="776" r:id="rId6"/>
    <p:sldId id="286" r:id="rId7"/>
    <p:sldId id="260" r:id="rId8"/>
    <p:sldId id="261" r:id="rId9"/>
    <p:sldId id="262" r:id="rId10"/>
    <p:sldId id="256" r:id="rId11"/>
    <p:sldId id="257" r:id="rId12"/>
    <p:sldId id="258" r:id="rId13"/>
    <p:sldId id="259" r:id="rId14"/>
    <p:sldId id="802" r:id="rId15"/>
    <p:sldId id="803" r:id="rId16"/>
    <p:sldId id="804" r:id="rId17"/>
    <p:sldId id="805" r:id="rId18"/>
    <p:sldId id="806" r:id="rId19"/>
    <p:sldId id="826" r:id="rId20"/>
    <p:sldId id="817" r:id="rId21"/>
    <p:sldId id="820" r:id="rId22"/>
    <p:sldId id="818" r:id="rId23"/>
    <p:sldId id="821" r:id="rId24"/>
    <p:sldId id="819" r:id="rId25"/>
    <p:sldId id="822" r:id="rId26"/>
    <p:sldId id="823" r:id="rId27"/>
    <p:sldId id="824" r:id="rId28"/>
    <p:sldId id="825" r:id="rId29"/>
    <p:sldId id="287" r:id="rId30"/>
    <p:sldId id="263" r:id="rId31"/>
    <p:sldId id="264" r:id="rId32"/>
    <p:sldId id="284" r:id="rId33"/>
    <p:sldId id="265" r:id="rId34"/>
    <p:sldId id="266" r:id="rId35"/>
    <p:sldId id="267" r:id="rId36"/>
    <p:sldId id="268" r:id="rId37"/>
    <p:sldId id="269" r:id="rId38"/>
    <p:sldId id="270" r:id="rId39"/>
    <p:sldId id="271" r:id="rId40"/>
    <p:sldId id="828" r:id="rId41"/>
    <p:sldId id="831" r:id="rId42"/>
    <p:sldId id="829" r:id="rId43"/>
    <p:sldId id="832" r:id="rId44"/>
    <p:sldId id="830" r:id="rId45"/>
    <p:sldId id="833" r:id="rId46"/>
    <p:sldId id="272" r:id="rId47"/>
    <p:sldId id="800" r:id="rId48"/>
    <p:sldId id="810" r:id="rId49"/>
    <p:sldId id="273" r:id="rId50"/>
    <p:sldId id="801" r:id="rId51"/>
    <p:sldId id="807" r:id="rId52"/>
    <p:sldId id="811" r:id="rId53"/>
    <p:sldId id="834" r:id="rId54"/>
    <p:sldId id="835" r:id="rId55"/>
    <p:sldId id="836" r:id="rId56"/>
    <p:sldId id="837" r:id="rId57"/>
    <p:sldId id="275" r:id="rId58"/>
    <p:sldId id="277" r:id="rId59"/>
    <p:sldId id="278" r:id="rId60"/>
    <p:sldId id="279" r:id="rId61"/>
    <p:sldId id="280" r:id="rId62"/>
    <p:sldId id="282" r:id="rId63"/>
    <p:sldId id="827" r:id="rId64"/>
    <p:sldId id="812" r:id="rId65"/>
    <p:sldId id="813" r:id="rId66"/>
    <p:sldId id="816" r:id="rId67"/>
    <p:sldId id="814" r:id="rId68"/>
    <p:sldId id="815" r:id="rId69"/>
    <p:sldId id="780" r:id="rId70"/>
    <p:sldId id="781" r:id="rId71"/>
    <p:sldId id="782" r:id="rId72"/>
    <p:sldId id="798" r:id="rId73"/>
    <p:sldId id="799" r:id="rId74"/>
    <p:sldId id="788" r:id="rId75"/>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13" autoAdjust="0"/>
    <p:restoredTop sz="94660"/>
  </p:normalViewPr>
  <p:slideViewPr>
    <p:cSldViewPr snapToGrid="0">
      <p:cViewPr varScale="1">
        <p:scale>
          <a:sx n="65" d="100"/>
          <a:sy n="65" d="100"/>
        </p:scale>
        <p:origin x="572" y="40"/>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3" d="100"/>
          <a:sy n="83" d="100"/>
        </p:scale>
        <p:origin x="3810"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0D38392C-5B1B-4091-92F5-0AF516E230C0}" type="datetimeFigureOut">
              <a:rPr lang="en-US"/>
              <a:pPr>
                <a:defRPr/>
              </a:pPr>
              <a:t>2/8/2020</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26BD201C-12E2-4DBB-9A5B-6B389EAEBA6C}"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FAC896CC-00FF-4966-96CE-D3E3C41D982D}" type="datetimeFigureOut">
              <a:rPr lang="en-US"/>
              <a:pPr>
                <a:defRPr/>
              </a:pPr>
              <a:t>2/8/2020</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8B4E09B2-6408-441F-BB3F-D03E0D1A73E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Thank you for participating in this annual interpretation meeting.  While the rules of baseball are in great shape, we continue to work toward improving the sport by recruiting and retaining more young people.  We have to continue to strive to provide safe conditions and place them in situations that they are able to find success in some aspect of the sport.  Ultimately, our goal is for them to be safe, have fun and gain some valuable life lessons from participation.  New additions to our rules are indicated by </a:t>
            </a:r>
            <a:r>
              <a:rPr kumimoji="0" lang="en-US" sz="1200" b="0" i="0" u="sng" strike="noStrike" kern="1200" cap="none" spc="0" normalizeH="0" baseline="0" noProof="0" dirty="0">
                <a:ln>
                  <a:noFill/>
                </a:ln>
                <a:solidFill>
                  <a:prstClr val="black"/>
                </a:solidFill>
                <a:effectLst/>
                <a:uLnTx/>
                <a:uFillTx/>
                <a:latin typeface="+mn-lt"/>
                <a:ea typeface="+mn-ea"/>
                <a:cs typeface="+mn-cs"/>
              </a:rPr>
              <a:t>underlining</a:t>
            </a:r>
            <a:r>
              <a:rPr kumimoji="0" lang="en-US" sz="1200" b="0" i="0" u="none" strike="noStrike" kern="1200" cap="none" spc="0" normalizeH="0" baseline="0" noProof="0" dirty="0">
                <a:ln>
                  <a:noFill/>
                </a:ln>
                <a:solidFill>
                  <a:prstClr val="black"/>
                </a:solidFill>
                <a:effectLst/>
                <a:uLnTx/>
                <a:uFillTx/>
                <a:latin typeface="+mn-lt"/>
                <a:ea typeface="+mn-ea"/>
                <a:cs typeface="+mn-cs"/>
              </a:rPr>
              <a:t> of the change.  Deletions are noted by a </a:t>
            </a:r>
            <a:r>
              <a:rPr kumimoji="0" lang="en-US" sz="1200" b="0" i="0" u="none" strike="sngStrike" kern="1200" cap="none" spc="0" normalizeH="0" baseline="0" noProof="0" dirty="0">
                <a:ln>
                  <a:noFill/>
                </a:ln>
                <a:solidFill>
                  <a:prstClr val="black"/>
                </a:solidFill>
                <a:effectLst/>
                <a:uLnTx/>
                <a:uFillTx/>
                <a:latin typeface="+mn-lt"/>
                <a:ea typeface="+mn-ea"/>
                <a:cs typeface="+mn-cs"/>
              </a:rPr>
              <a:t>strike-through</a:t>
            </a:r>
            <a:r>
              <a:rPr kumimoji="0" lang="en-US" sz="1200" b="0" i="0" u="none" strike="noStrike" kern="1200" cap="none" spc="0" normalizeH="0" baseline="0" noProof="0" dirty="0">
                <a:ln>
                  <a:noFill/>
                </a:ln>
                <a:solidFill>
                  <a:prstClr val="black"/>
                </a:solidFill>
                <a:effectLst/>
                <a:uLnTx/>
                <a:uFillTx/>
                <a:latin typeface="+mn-lt"/>
                <a:ea typeface="+mn-ea"/>
                <a:cs typeface="+mn-cs"/>
              </a:rPr>
              <a:t> of the deleted text.</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a:t>
            </a:fld>
            <a:endParaRPr lang="en-US"/>
          </a:p>
        </p:txBody>
      </p:sp>
    </p:spTree>
    <p:extLst>
      <p:ext uri="{BB962C8B-B14F-4D97-AF65-F5344CB8AC3E}">
        <p14:creationId xmlns:p14="http://schemas.microsoft.com/office/powerpoint/2010/main" val="4267250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69</a:t>
            </a:fld>
            <a:endParaRPr lang="en-US"/>
          </a:p>
        </p:txBody>
      </p:sp>
    </p:spTree>
    <p:extLst>
      <p:ext uri="{BB962C8B-B14F-4D97-AF65-F5344CB8AC3E}">
        <p14:creationId xmlns:p14="http://schemas.microsoft.com/office/powerpoint/2010/main" val="3092853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b="1" dirty="0"/>
              <a:t>SPORTS-SPECIFIC OFFICIATING COURSES</a:t>
            </a:r>
          </a:p>
          <a:p>
            <a:pPr marL="171450" indent="-171450">
              <a:spcBef>
                <a:spcPct val="0"/>
              </a:spcBef>
              <a:buFont typeface="Wingdings" panose="05000000000000000000" pitchFamily="2" charset="2"/>
              <a:buChar char="§"/>
            </a:pPr>
            <a:r>
              <a:rPr lang="en-US" dirty="0"/>
              <a:t>Introduction to mechanics and techniques used in each sport</a:t>
            </a:r>
          </a:p>
          <a:p>
            <a:pPr marL="171450" indent="-171450">
              <a:spcBef>
                <a:spcPct val="0"/>
              </a:spcBef>
              <a:buFont typeface="Wingdings" panose="05000000000000000000" pitchFamily="2" charset="2"/>
              <a:buChar char="§"/>
            </a:pPr>
            <a:r>
              <a:rPr lang="en-US" dirty="0"/>
              <a:t>Ideal for new officials or those in first few years of officiating</a:t>
            </a:r>
          </a:p>
          <a:p>
            <a:pPr marL="171450" indent="-171450">
              <a:spcBef>
                <a:spcPct val="0"/>
              </a:spcBef>
              <a:buFont typeface="Wingdings" panose="05000000000000000000" pitchFamily="2" charset="2"/>
              <a:buChar char="§"/>
            </a:pPr>
            <a:r>
              <a:rPr lang="en-US" dirty="0"/>
              <a:t>30-45 minutes to complete</a:t>
            </a:r>
          </a:p>
          <a:p>
            <a:pPr marL="171450" indent="-171450">
              <a:spcBef>
                <a:spcPct val="0"/>
              </a:spcBef>
              <a:buFont typeface="Wingdings" panose="05000000000000000000" pitchFamily="2" charset="2"/>
              <a:buChar char="§"/>
            </a:pPr>
            <a:r>
              <a:rPr lang="en-US" dirty="0"/>
              <a:t>Topics vary based on the needs of the officials in the sport</a:t>
            </a:r>
          </a:p>
          <a:p>
            <a:pPr marL="171450" indent="-171450">
              <a:spcBef>
                <a:spcPct val="0"/>
              </a:spcBef>
              <a:buFont typeface="Wingdings" panose="05000000000000000000" pitchFamily="2" charset="2"/>
              <a:buChar char="§"/>
            </a:pPr>
            <a:r>
              <a:rPr lang="en-US" dirty="0"/>
              <a:t>Course is FREE to any NFHS Officials Association member</a:t>
            </a:r>
          </a:p>
          <a:p>
            <a:pPr marL="171450" indent="-171450">
              <a:spcBef>
                <a:spcPct val="0"/>
              </a:spcBef>
              <a:buFont typeface="Wingdings" panose="05000000000000000000" pitchFamily="2" charset="2"/>
              <a:buChar char="§"/>
            </a:pPr>
            <a:r>
              <a:rPr lang="en-US" dirty="0"/>
              <a:t>Non-members course is $20</a:t>
            </a:r>
          </a:p>
          <a:p>
            <a:pPr marL="171450" indent="-171450">
              <a:spcBef>
                <a:spcPct val="0"/>
              </a:spcBef>
              <a:buFont typeface="Wingdings" panose="05000000000000000000" pitchFamily="2" charset="2"/>
              <a:buChar char="§"/>
            </a:pPr>
            <a:r>
              <a:rPr lang="en-US" dirty="0"/>
              <a:t>Contact NFHS Officials Department for details (317.972.6900)</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70</a:t>
            </a:fld>
            <a:endParaRPr lang="en-US"/>
          </a:p>
        </p:txBody>
      </p:sp>
    </p:spTree>
    <p:extLst>
      <p:ext uri="{BB962C8B-B14F-4D97-AF65-F5344CB8AC3E}">
        <p14:creationId xmlns:p14="http://schemas.microsoft.com/office/powerpoint/2010/main" val="2034427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a:t>NFHS OFFICIAL EDUCATION</a:t>
            </a:r>
          </a:p>
          <a:p>
            <a:r>
              <a:rPr lang="en-US" dirty="0"/>
              <a:t>	</a:t>
            </a:r>
          </a:p>
          <a:p>
            <a:r>
              <a:rPr lang="en-US" b="1" u="sng" dirty="0">
                <a:solidFill>
                  <a:srgbClr val="FF0000"/>
                </a:solidFill>
              </a:rPr>
              <a:t>Courses Available</a:t>
            </a:r>
          </a:p>
          <a:p>
            <a:r>
              <a:rPr lang="en-US" b="0" dirty="0">
                <a:solidFill>
                  <a:schemeClr val="bg2">
                    <a:lumMod val="10000"/>
                  </a:schemeClr>
                </a:solidFill>
              </a:rPr>
              <a:t>Officiating Football</a:t>
            </a:r>
            <a:r>
              <a:rPr lang="en-US" b="0" dirty="0"/>
              <a:t> </a:t>
            </a:r>
          </a:p>
          <a:p>
            <a:r>
              <a:rPr lang="en-US" b="0" dirty="0"/>
              <a:t>Soccer – Fouls and Misconduct</a:t>
            </a:r>
          </a:p>
          <a:p>
            <a:r>
              <a:rPr lang="en-US" b="0" dirty="0"/>
              <a:t>Swimming and Diving</a:t>
            </a:r>
          </a:p>
          <a:p>
            <a:r>
              <a:rPr lang="en-US" b="0" dirty="0"/>
              <a:t>Officiating Wrestling </a:t>
            </a:r>
          </a:p>
          <a:p>
            <a:r>
              <a:rPr lang="en-US" b="0" dirty="0"/>
              <a:t>Officiating Basketball</a:t>
            </a:r>
          </a:p>
          <a:p>
            <a:r>
              <a:rPr lang="en-US" b="0" dirty="0"/>
              <a:t>Umpiring Softball</a:t>
            </a:r>
          </a:p>
          <a:p>
            <a:r>
              <a:rPr lang="en-US" b="0" dirty="0"/>
              <a:t>Officiating Volleyball – Ball Handling</a:t>
            </a:r>
          </a:p>
          <a:p>
            <a:r>
              <a:rPr lang="en-US" dirty="0"/>
              <a:t> </a:t>
            </a:r>
          </a:p>
          <a:p>
            <a:r>
              <a:rPr lang="en-US" b="1" u="sng" dirty="0">
                <a:solidFill>
                  <a:schemeClr val="accent2"/>
                </a:solidFill>
              </a:rPr>
              <a:t>Future Courses</a:t>
            </a:r>
          </a:p>
          <a:p>
            <a:r>
              <a:rPr lang="en-US" b="0" dirty="0"/>
              <a:t>Officiating Baseball</a:t>
            </a:r>
          </a:p>
          <a:p>
            <a:r>
              <a:rPr lang="en-US" b="0" dirty="0"/>
              <a:t>Basketball – Three-Person Mechanics</a:t>
            </a:r>
          </a:p>
          <a:p>
            <a:r>
              <a:rPr lang="en-US" b="0" dirty="0"/>
              <a:t>Field Hockey</a:t>
            </a:r>
          </a:p>
          <a:p>
            <a:r>
              <a:rPr lang="en-US" b="0" dirty="0"/>
              <a:t>Track and Field</a:t>
            </a:r>
          </a:p>
          <a:p>
            <a:r>
              <a:rPr lang="en-US" b="0" dirty="0"/>
              <a:t>Volleyball – Overlapping</a:t>
            </a:r>
          </a:p>
          <a:p>
            <a:r>
              <a:rPr lang="en-US" b="0" dirty="0"/>
              <a:t>Softball – Mechanics</a:t>
            </a:r>
          </a:p>
          <a:p>
            <a:r>
              <a:rPr lang="en-US" b="0" dirty="0"/>
              <a:t>Communication Among Officials and Coaches</a:t>
            </a:r>
          </a:p>
          <a:p>
            <a:r>
              <a:rPr lang="en-US" b="0" dirty="0"/>
              <a:t>Soccer - Offside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71</a:t>
            </a:fld>
            <a:endParaRPr lang="en-US"/>
          </a:p>
        </p:txBody>
      </p:sp>
    </p:spTree>
    <p:extLst>
      <p:ext uri="{BB962C8B-B14F-4D97-AF65-F5344CB8AC3E}">
        <p14:creationId xmlns:p14="http://schemas.microsoft.com/office/powerpoint/2010/main" val="719598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72</a:t>
            </a:fld>
            <a:endParaRPr lang="en-US"/>
          </a:p>
        </p:txBody>
      </p:sp>
    </p:spTree>
    <p:extLst>
      <p:ext uri="{BB962C8B-B14F-4D97-AF65-F5344CB8AC3E}">
        <p14:creationId xmlns:p14="http://schemas.microsoft.com/office/powerpoint/2010/main" val="1743588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sz="1200" b="1" dirty="0"/>
              <a:t>What is the NFHS Network?</a:t>
            </a:r>
            <a:r>
              <a:rPr lang="en-US" sz="1200" dirty="0"/>
              <a:t> </a:t>
            </a:r>
          </a:p>
          <a:p>
            <a:r>
              <a:rPr lang="en-US" sz="1200" dirty="0"/>
              <a:t>     The NFHS Network captures the passion, pride, and energy of the high school experience by delivering live high school sports and events to family members</a:t>
            </a:r>
            <a:br>
              <a:rPr lang="en-US" sz="1200" dirty="0"/>
            </a:br>
            <a:r>
              <a:rPr lang="en-US" sz="1200" dirty="0"/>
              <a:t>     and fans whenever they want, wherever they are.</a:t>
            </a:r>
          </a:p>
          <a:p>
            <a:endParaRPr lang="en-US" sz="1200"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73</a:t>
            </a:fld>
            <a:endParaRPr lang="en-US"/>
          </a:p>
        </p:txBody>
      </p:sp>
    </p:spTree>
    <p:extLst>
      <p:ext uri="{BB962C8B-B14F-4D97-AF65-F5344CB8AC3E}">
        <p14:creationId xmlns:p14="http://schemas.microsoft.com/office/powerpoint/2010/main" val="4174293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US" dirty="0"/>
              <a:t>Services of the NFHS reach more than 19,000 high schools and 12 million participants throughout the 8 NFHS sections across</a:t>
            </a:r>
            <a:r>
              <a:rPr lang="en-US" baseline="0" dirty="0"/>
              <a:t> the U.S.</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a:t>
            </a:fld>
            <a:endParaRPr lang="en-US"/>
          </a:p>
        </p:txBody>
      </p:sp>
    </p:spTree>
    <p:extLst>
      <p:ext uri="{BB962C8B-B14F-4D97-AF65-F5344CB8AC3E}">
        <p14:creationId xmlns:p14="http://schemas.microsoft.com/office/powerpoint/2010/main" val="2882255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US" dirty="0"/>
              <a:t>All rules committee recommended rules changes are vetted through the NFHS Rules Review Committee before advancing to the NFHS Board of Directors for final action.  The committee </a:t>
            </a:r>
            <a:r>
              <a:rPr lang="en-US" baseline="0" dirty="0"/>
              <a:t>is comprised of all NFHS Director of Sports and chaired by the NFHS Chief Operating Officer.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a:t>
            </a:fld>
            <a:endParaRPr lang="en-US"/>
          </a:p>
        </p:txBody>
      </p:sp>
    </p:spTree>
    <p:extLst>
      <p:ext uri="{BB962C8B-B14F-4D97-AF65-F5344CB8AC3E}">
        <p14:creationId xmlns:p14="http://schemas.microsoft.com/office/powerpoint/2010/main" val="3921771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US" sz="1200" dirty="0">
                <a:latin typeface="+mn-lt"/>
              </a:rPr>
              <a:t>Rules Book Apps for all NFHS rules books and case books are available on iTunes and Google Play. Rules books and case books are cross-linked and enabled for searchable content.</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a:t>
            </a:fld>
            <a:endParaRPr lang="en-US"/>
          </a:p>
        </p:txBody>
      </p:sp>
    </p:spTree>
    <p:extLst>
      <p:ext uri="{BB962C8B-B14F-4D97-AF65-F5344CB8AC3E}">
        <p14:creationId xmlns:p14="http://schemas.microsoft.com/office/powerpoint/2010/main" val="1727381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designated hitter has been a mainstay rule for decades. It has not changed. We have only added another option with the same concept.</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7</a:t>
            </a:fld>
            <a:endParaRPr lang="en-US"/>
          </a:p>
        </p:txBody>
      </p:sp>
    </p:spTree>
    <p:extLst>
      <p:ext uri="{BB962C8B-B14F-4D97-AF65-F5344CB8AC3E}">
        <p14:creationId xmlns:p14="http://schemas.microsoft.com/office/powerpoint/2010/main" val="512870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pinch hitter or pinch runner for the DH is used, that player becomes the new DH under the first option (the standard DH). </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15</a:t>
            </a:fld>
            <a:endParaRPr lang="en-US"/>
          </a:p>
        </p:txBody>
      </p:sp>
    </p:spTree>
    <p:extLst>
      <p:ext uri="{BB962C8B-B14F-4D97-AF65-F5344CB8AC3E}">
        <p14:creationId xmlns:p14="http://schemas.microsoft.com/office/powerpoint/2010/main" val="2345836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compliant NOCSAE Body protector will have to be worn underneath the traditional chest protector.</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49</a:t>
            </a:fld>
            <a:endParaRPr lang="en-US"/>
          </a:p>
        </p:txBody>
      </p:sp>
    </p:spTree>
    <p:extLst>
      <p:ext uri="{BB962C8B-B14F-4D97-AF65-F5344CB8AC3E}">
        <p14:creationId xmlns:p14="http://schemas.microsoft.com/office/powerpoint/2010/main" val="3756907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Cheek and jaw protectors are allowed to be used on batting helmets.</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57</a:t>
            </a:fld>
            <a:endParaRPr lang="en-US"/>
          </a:p>
        </p:txBody>
      </p:sp>
    </p:spTree>
    <p:extLst>
      <p:ext uri="{BB962C8B-B14F-4D97-AF65-F5344CB8AC3E}">
        <p14:creationId xmlns:p14="http://schemas.microsoft.com/office/powerpoint/2010/main" val="2716256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63</a:t>
            </a:fld>
            <a:endParaRPr lang="en-US"/>
          </a:p>
        </p:txBody>
      </p:sp>
    </p:spTree>
    <p:extLst>
      <p:ext uri="{BB962C8B-B14F-4D97-AF65-F5344CB8AC3E}">
        <p14:creationId xmlns:p14="http://schemas.microsoft.com/office/powerpoint/2010/main" val="34653961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descr="Students.jpg"/>
          <p:cNvPicPr>
            <a:picLocks noChangeAspect="1"/>
          </p:cNvPicPr>
          <p:nvPr userDrawn="1"/>
        </p:nvPicPr>
        <p:blipFill rotWithShape="1">
          <a:blip r:embed="rId2" cstate="print"/>
          <a:srcRect t="1465" b="23846"/>
          <a:stretch/>
        </p:blipFill>
        <p:spPr bwMode="auto">
          <a:xfrm>
            <a:off x="0" y="-1"/>
            <a:ext cx="12192000" cy="4416425"/>
          </a:xfrm>
          <a:prstGeom prst="rect">
            <a:avLst/>
          </a:prstGeom>
          <a:noFill/>
          <a:ln w="9525">
            <a:noFill/>
            <a:miter lim="800000"/>
            <a:headEnd/>
            <a:tailEnd/>
          </a:ln>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7"/>
          <p:cNvSpPr txBox="1"/>
          <p:nvPr userDrawn="1"/>
        </p:nvSpPr>
        <p:spPr>
          <a:xfrm>
            <a:off x="8206318" y="4456113"/>
            <a:ext cx="3788833" cy="368300"/>
          </a:xfrm>
          <a:prstGeom prst="rect">
            <a:avLst/>
          </a:prstGeom>
          <a:noFill/>
        </p:spPr>
        <p:txBody>
          <a:bodyPr>
            <a:spAutoFit/>
          </a:bodyPr>
          <a:lstStyle/>
          <a:p>
            <a:pPr algn="r" fontAlgn="auto">
              <a:spcBef>
                <a:spcPts val="0"/>
              </a:spcBef>
              <a:spcAft>
                <a:spcPts val="0"/>
              </a:spcAft>
              <a:defRPr/>
            </a:pPr>
            <a:r>
              <a:rPr lang="en-US" dirty="0">
                <a:solidFill>
                  <a:schemeClr val="bg1"/>
                </a:solidFill>
                <a:latin typeface="+mn-lt"/>
                <a:cs typeface="+mn-cs"/>
              </a:rPr>
              <a:t>Take Part. Get Set For Life.®</a:t>
            </a:r>
          </a:p>
        </p:txBody>
      </p:sp>
      <p:sp>
        <p:nvSpPr>
          <p:cNvPr id="9" name="TextBox 8"/>
          <p:cNvSpPr txBox="1"/>
          <p:nvPr userDrawn="1"/>
        </p:nvSpPr>
        <p:spPr>
          <a:xfrm>
            <a:off x="454009" y="4525963"/>
            <a:ext cx="1830950" cy="430887"/>
          </a:xfrm>
          <a:prstGeom prst="rect">
            <a:avLst/>
          </a:prstGeom>
          <a:noFill/>
        </p:spPr>
        <p:txBody>
          <a:bodyPr wrap="none">
            <a:spAutoFit/>
          </a:bodyPr>
          <a:lstStyle/>
          <a:p>
            <a:pPr algn="ctr">
              <a:defRPr/>
            </a:pPr>
            <a:r>
              <a:rPr lang="en-US" sz="1100" dirty="0">
                <a:solidFill>
                  <a:schemeClr val="accent3"/>
                </a:solidFill>
                <a:latin typeface="+mn-lt"/>
                <a:cs typeface="Arial" charset="0"/>
              </a:rPr>
              <a:t>National Federation of State </a:t>
            </a:r>
          </a:p>
          <a:p>
            <a:pPr algn="ctr">
              <a:defRPr/>
            </a:pPr>
            <a:r>
              <a:rPr lang="en-US" sz="1100" dirty="0">
                <a:solidFill>
                  <a:schemeClr val="accent3"/>
                </a:solidFill>
                <a:latin typeface="+mn-lt"/>
                <a:cs typeface="Arial" charset="0"/>
              </a:rPr>
              <a:t>High School Associations</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1" name="Picture 10" descr="A picture containing tree, stop, sky, road&#10;&#10;Description generated with high confidence">
            <a:extLst>
              <a:ext uri="{FF2B5EF4-FFF2-40B4-BE49-F238E27FC236}">
                <a16:creationId xmlns:a16="http://schemas.microsoft.com/office/drawing/2014/main" id="{50C36D08-A412-4152-9250-9C41C546D3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8982" y="5012771"/>
            <a:ext cx="1019147" cy="148875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2/8/2020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Sporty Title Slide">
    <p:spTree>
      <p:nvGrpSpPr>
        <p:cNvPr id="1" name=""/>
        <p:cNvGrpSpPr/>
        <p:nvPr/>
      </p:nvGrpSpPr>
      <p:grpSpPr>
        <a:xfrm>
          <a:off x="0" y="0"/>
          <a:ext cx="0" cy="0"/>
          <a:chOff x="0" y="0"/>
          <a:chExt cx="0" cy="0"/>
        </a:xfrm>
      </p:grpSpPr>
      <p:pic>
        <p:nvPicPr>
          <p:cNvPr id="9" name="Picture 8" descr="A picture containing person, sport, player, outdoor&#10;&#10;Description automatically generated">
            <a:extLst>
              <a:ext uri="{FF2B5EF4-FFF2-40B4-BE49-F238E27FC236}">
                <a16:creationId xmlns:a16="http://schemas.microsoft.com/office/drawing/2014/main" id="{FD20F80A-C0C1-4417-887D-AB76EA6111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318"/>
            <a:ext cx="12192000" cy="4408510"/>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7"/>
          <p:cNvSpPr txBox="1"/>
          <p:nvPr userDrawn="1"/>
        </p:nvSpPr>
        <p:spPr>
          <a:xfrm>
            <a:off x="8206318" y="4456113"/>
            <a:ext cx="3788833" cy="368300"/>
          </a:xfrm>
          <a:prstGeom prst="rect">
            <a:avLst/>
          </a:prstGeom>
          <a:noFill/>
        </p:spPr>
        <p:txBody>
          <a:bodyPr>
            <a:spAutoFit/>
          </a:bodyPr>
          <a:lstStyle/>
          <a:p>
            <a:pPr algn="r" fontAlgn="auto">
              <a:spcBef>
                <a:spcPts val="0"/>
              </a:spcBef>
              <a:spcAft>
                <a:spcPts val="0"/>
              </a:spcAft>
              <a:defRPr/>
            </a:pPr>
            <a:r>
              <a:rPr lang="en-US" dirty="0">
                <a:solidFill>
                  <a:schemeClr val="bg1"/>
                </a:solidFill>
                <a:latin typeface="+mn-lt"/>
                <a:cs typeface="+mn-cs"/>
              </a:rPr>
              <a:t>Take Part. Get Set For Life.®</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TextBox 10">
            <a:extLst>
              <a:ext uri="{FF2B5EF4-FFF2-40B4-BE49-F238E27FC236}">
                <a16:creationId xmlns:a16="http://schemas.microsoft.com/office/drawing/2014/main" id="{C8D7C1F6-D338-4966-BD8B-EF51DC3F1BAC}"/>
              </a:ext>
            </a:extLst>
          </p:cNvPr>
          <p:cNvSpPr txBox="1"/>
          <p:nvPr userDrawn="1"/>
        </p:nvSpPr>
        <p:spPr>
          <a:xfrm>
            <a:off x="454009" y="4525963"/>
            <a:ext cx="1830950" cy="430887"/>
          </a:xfrm>
          <a:prstGeom prst="rect">
            <a:avLst/>
          </a:prstGeom>
          <a:noFill/>
        </p:spPr>
        <p:txBody>
          <a:bodyPr wrap="none">
            <a:spAutoFit/>
          </a:bodyPr>
          <a:lstStyle/>
          <a:p>
            <a:pPr algn="ctr">
              <a:defRPr/>
            </a:pPr>
            <a:r>
              <a:rPr lang="en-US" sz="1100" dirty="0">
                <a:solidFill>
                  <a:schemeClr val="accent3"/>
                </a:solidFill>
                <a:latin typeface="+mn-lt"/>
                <a:cs typeface="Arial" charset="0"/>
              </a:rPr>
              <a:t>National Federation of State </a:t>
            </a:r>
          </a:p>
          <a:p>
            <a:pPr algn="ctr">
              <a:defRPr/>
            </a:pPr>
            <a:r>
              <a:rPr lang="en-US" sz="1100" dirty="0">
                <a:solidFill>
                  <a:schemeClr val="accent3"/>
                </a:solidFill>
                <a:latin typeface="+mn-lt"/>
                <a:cs typeface="Arial" charset="0"/>
              </a:rPr>
              <a:t>High School Associations</a:t>
            </a:r>
          </a:p>
        </p:txBody>
      </p:sp>
      <p:pic>
        <p:nvPicPr>
          <p:cNvPr id="12" name="Picture 11" descr="A picture containing tree, stop, sky, road&#10;&#10;Description generated with high confidence">
            <a:extLst>
              <a:ext uri="{FF2B5EF4-FFF2-40B4-BE49-F238E27FC236}">
                <a16:creationId xmlns:a16="http://schemas.microsoft.com/office/drawing/2014/main" id="{23F1C778-8A79-4D19-A9BA-64014EEC5A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8982" y="5012771"/>
            <a:ext cx="1019147" cy="148875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2/8/2020</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2/8/2020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2/8/2020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2/8/2020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CCA03E-429E-4287-B460-5A3D2507CEB5}" type="datetimeFigureOut">
              <a:rPr lang="en-US"/>
              <a:pPr>
                <a:defRPr/>
              </a:pPr>
              <a:t>2/8/2020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4E5A0F9E-214F-4EC5-88BA-BF682F9F1626}"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A596BE-6D36-4222-847D-ED1890045996}" type="datetimeFigureOut">
              <a:rPr lang="en-US"/>
              <a:pPr>
                <a:defRPr/>
              </a:pPr>
              <a:t>2/8/2020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B9FA9DB-E291-4943-BA24-3492DBA589AC}"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A picture containing person, sport, player, outdoor&#10;&#10;Description automatically generated">
            <a:extLst>
              <a:ext uri="{FF2B5EF4-FFF2-40B4-BE49-F238E27FC236}">
                <a16:creationId xmlns:a16="http://schemas.microsoft.com/office/drawing/2014/main" id="{B7ACA303-1980-4181-8028-B41E466301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318"/>
            <a:ext cx="12192000" cy="4408510"/>
          </a:xfrm>
          <a:prstGeom prst="rect">
            <a:avLst/>
          </a:prstGeom>
        </p:spPr>
      </p:pic>
      <p:sp>
        <p:nvSpPr>
          <p:cNvPr id="5" name="Rectangle 4"/>
          <p:cNvSpPr/>
          <p:nvPr userDrawn="1"/>
        </p:nvSpPr>
        <p:spPr>
          <a:xfrm>
            <a:off x="0" y="4413250"/>
            <a:ext cx="12192000" cy="2452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picture containing tree, stop, sky, road&#10;&#10;Description generated with high confidence">
            <a:extLst>
              <a:ext uri="{FF2B5EF4-FFF2-40B4-BE49-F238E27FC236}">
                <a16:creationId xmlns:a16="http://schemas.microsoft.com/office/drawing/2014/main" id="{3E10C273-8EC8-496A-8043-4AD3708735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08566" y="4649789"/>
            <a:ext cx="914233" cy="1335498"/>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2/8/2020</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4185" y="0"/>
            <a:ext cx="4023783"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 name="Picture 2" descr="A picture containing tree, stop, sky, road&#10;&#10;Description generated with high confidence">
            <a:extLst>
              <a:ext uri="{FF2B5EF4-FFF2-40B4-BE49-F238E27FC236}">
                <a16:creationId xmlns:a16="http://schemas.microsoft.com/office/drawing/2014/main" id="{430C26C4-853B-4C32-A9E1-108CCE7F783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49398" y="5815794"/>
            <a:ext cx="645337" cy="942698"/>
          </a:xfrm>
          <a:prstGeom prst="rect">
            <a:avLst/>
          </a:prstGeom>
        </p:spPr>
      </p:pic>
    </p:spTree>
  </p:cSld>
  <p:clrMap bg1="lt1" tx1="dk1" bg2="lt2" tx2="dk2" accent1="accent1" accent2="accent2" accent3="accent3" accent4="accent4" accent5="accent5" accent6="accent6" hlink="hlink" folHlink="folHlink"/>
  <p:sldLayoutIdLst>
    <p:sldLayoutId id="2147483790" r:id="rId1"/>
    <p:sldLayoutId id="2147483791" r:id="rId2"/>
    <p:sldLayoutId id="2147483789"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hf sldNum="0" hdr="0" dt="0"/>
  <p:txStyles>
    <p:titleStyle>
      <a:lvl1pPr algn="l" rtl="0" eaLnBrk="1" fontAlgn="base" hangingPunct="1">
        <a:lnSpc>
          <a:spcPts val="3800"/>
        </a:lnSpc>
        <a:spcBef>
          <a:spcPct val="0"/>
        </a:spcBef>
        <a:spcAft>
          <a:spcPct val="0"/>
        </a:spcAft>
        <a:defRPr sz="3800" b="1" kern="1200" cap="all">
          <a:solidFill>
            <a:schemeClr val="tx2"/>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tiff"/><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www.nfhs.org/erules"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hyperlink" Target="http://www.nfhslearn.com/" TargetMode="Externa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A8998-7583-44B5-9BFD-13327D5DA271}"/>
              </a:ext>
            </a:extLst>
          </p:cNvPr>
          <p:cNvSpPr>
            <a:spLocks noGrp="1"/>
          </p:cNvSpPr>
          <p:nvPr>
            <p:ph type="ctrTitle"/>
          </p:nvPr>
        </p:nvSpPr>
        <p:spPr/>
        <p:txBody>
          <a:bodyPr/>
          <a:lstStyle/>
          <a:p>
            <a:r>
              <a:rPr lang="en-US" dirty="0"/>
              <a:t>2020 NFHS Baseball Rules </a:t>
            </a:r>
            <a:r>
              <a:rPr lang="en-US" dirty="0" err="1"/>
              <a:t>Powerpoint</a:t>
            </a:r>
            <a:endParaRPr lang="en-US" dirty="0"/>
          </a:p>
        </p:txBody>
      </p:sp>
      <p:sp>
        <p:nvSpPr>
          <p:cNvPr id="3" name="Subtitle 2">
            <a:extLst>
              <a:ext uri="{FF2B5EF4-FFF2-40B4-BE49-F238E27FC236}">
                <a16:creationId xmlns:a16="http://schemas.microsoft.com/office/drawing/2014/main" id="{6A76149A-5694-443A-B813-24C9CFADE697}"/>
              </a:ext>
            </a:extLst>
          </p:cNvPr>
          <p:cNvSpPr>
            <a:spLocks noGrp="1"/>
          </p:cNvSpPr>
          <p:nvPr>
            <p:ph type="subTitle" idx="1"/>
          </p:nvPr>
        </p:nvSpPr>
        <p:spPr/>
        <p:txBody>
          <a:bodyPr/>
          <a:lstStyle/>
          <a:p>
            <a:r>
              <a:rPr lang="en-US" dirty="0"/>
              <a:t>B. Elliot Hopkins, MLD, CAA</a:t>
            </a:r>
          </a:p>
          <a:p>
            <a:r>
              <a:rPr lang="en-US" dirty="0"/>
              <a:t>NFHS Director of Sports, Sanctioning and Student Services</a:t>
            </a:r>
          </a:p>
          <a:p>
            <a:endParaRPr lang="en-US" dirty="0"/>
          </a:p>
        </p:txBody>
      </p:sp>
    </p:spTree>
    <p:extLst>
      <p:ext uri="{BB962C8B-B14F-4D97-AF65-F5344CB8AC3E}">
        <p14:creationId xmlns:p14="http://schemas.microsoft.com/office/powerpoint/2010/main" val="42059569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24BAF-99BA-4CCA-9D0F-BA40777CB534}"/>
              </a:ext>
            </a:extLst>
          </p:cNvPr>
          <p:cNvSpPr>
            <a:spLocks noGrp="1"/>
          </p:cNvSpPr>
          <p:nvPr>
            <p:ph type="title"/>
          </p:nvPr>
        </p:nvSpPr>
        <p:spPr/>
        <p:txBody>
          <a:bodyPr/>
          <a:lstStyle/>
          <a:p>
            <a:r>
              <a:rPr lang="en-US" dirty="0"/>
              <a:t>Designated hitter</a:t>
            </a:r>
            <a:br>
              <a:rPr lang="en-US" dirty="0"/>
            </a:br>
            <a:r>
              <a:rPr lang="en-US" dirty="0"/>
              <a:t>Rule 3-1-4</a:t>
            </a:r>
            <a:r>
              <a:rPr lang="en-US" cap="none" dirty="0"/>
              <a:t>b</a:t>
            </a:r>
            <a:endParaRPr lang="en-US" dirty="0"/>
          </a:p>
        </p:txBody>
      </p:sp>
      <p:pic>
        <p:nvPicPr>
          <p:cNvPr id="6" name="Content Placeholder 5" descr="A close up of text on a white background&#10;&#10;Description automatically generated">
            <a:extLst>
              <a:ext uri="{FF2B5EF4-FFF2-40B4-BE49-F238E27FC236}">
                <a16:creationId xmlns:a16="http://schemas.microsoft.com/office/drawing/2014/main" id="{2DA3D296-EF36-4101-8051-E252892AE17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31640" y="2078911"/>
            <a:ext cx="4514136" cy="4253626"/>
          </a:xfrm>
        </p:spPr>
      </p:pic>
      <p:sp>
        <p:nvSpPr>
          <p:cNvPr id="4" name="Footer Placeholder 3">
            <a:extLst>
              <a:ext uri="{FF2B5EF4-FFF2-40B4-BE49-F238E27FC236}">
                <a16:creationId xmlns:a16="http://schemas.microsoft.com/office/drawing/2014/main" id="{960BB065-7041-4547-BA3B-816C92427727}"/>
              </a:ext>
            </a:extLst>
          </p:cNvPr>
          <p:cNvSpPr>
            <a:spLocks noGrp="1"/>
          </p:cNvSpPr>
          <p:nvPr>
            <p:ph type="ftr" sz="quarter" idx="11"/>
          </p:nvPr>
        </p:nvSpPr>
        <p:spPr/>
        <p:txBody>
          <a:bodyPr/>
          <a:lstStyle/>
          <a:p>
            <a:pPr>
              <a:defRPr/>
            </a:pPr>
            <a:r>
              <a:rPr lang="en-US"/>
              <a:t>www.nfhs.org</a:t>
            </a:r>
          </a:p>
        </p:txBody>
      </p:sp>
      <p:sp>
        <p:nvSpPr>
          <p:cNvPr id="7" name="TextBox 6">
            <a:extLst>
              <a:ext uri="{FF2B5EF4-FFF2-40B4-BE49-F238E27FC236}">
                <a16:creationId xmlns:a16="http://schemas.microsoft.com/office/drawing/2014/main" id="{B6D17ABE-66DF-482B-B6B9-813C8465D433}"/>
              </a:ext>
            </a:extLst>
          </p:cNvPr>
          <p:cNvSpPr txBox="1"/>
          <p:nvPr/>
        </p:nvSpPr>
        <p:spPr>
          <a:xfrm>
            <a:off x="6440519" y="2973337"/>
            <a:ext cx="5079335"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a:t>The starting designated hitter (DH) may now be any one of the starting defensive players, including the pitcher. </a:t>
            </a:r>
          </a:p>
          <a:p>
            <a:pPr marL="342900" indent="-342900">
              <a:buFont typeface="Arial" panose="020B0604020202020204" pitchFamily="34" charset="0"/>
              <a:buChar char="•"/>
            </a:pPr>
            <a:r>
              <a:rPr lang="en-US" sz="2400" dirty="0"/>
              <a:t>A Player/DH then holds two positions: defensive player and designated hitter.</a:t>
            </a:r>
          </a:p>
        </p:txBody>
      </p:sp>
    </p:spTree>
    <p:extLst>
      <p:ext uri="{BB962C8B-B14F-4D97-AF65-F5344CB8AC3E}">
        <p14:creationId xmlns:p14="http://schemas.microsoft.com/office/powerpoint/2010/main" val="818425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3EFC9-27A6-4F68-A81A-DAD64569E5EA}"/>
              </a:ext>
            </a:extLst>
          </p:cNvPr>
          <p:cNvSpPr>
            <a:spLocks noGrp="1"/>
          </p:cNvSpPr>
          <p:nvPr>
            <p:ph type="title"/>
          </p:nvPr>
        </p:nvSpPr>
        <p:spPr/>
        <p:txBody>
          <a:bodyPr/>
          <a:lstStyle/>
          <a:p>
            <a:r>
              <a:rPr lang="en-US" dirty="0"/>
              <a:t>Designated hitter</a:t>
            </a:r>
            <a:br>
              <a:rPr lang="en-US" dirty="0"/>
            </a:br>
            <a:r>
              <a:rPr lang="en-US" dirty="0"/>
              <a:t>Rule 3-1-4</a:t>
            </a:r>
            <a:r>
              <a:rPr lang="en-US" cap="none" dirty="0"/>
              <a:t>b</a:t>
            </a:r>
            <a:endParaRPr lang="en-US" dirty="0"/>
          </a:p>
        </p:txBody>
      </p:sp>
      <p:sp>
        <p:nvSpPr>
          <p:cNvPr id="4" name="Footer Placeholder 3">
            <a:extLst>
              <a:ext uri="{FF2B5EF4-FFF2-40B4-BE49-F238E27FC236}">
                <a16:creationId xmlns:a16="http://schemas.microsoft.com/office/drawing/2014/main" id="{DC5BAC46-CC95-405A-B6E2-202B3FF3FE6C}"/>
              </a:ext>
            </a:extLst>
          </p:cNvPr>
          <p:cNvSpPr>
            <a:spLocks noGrp="1"/>
          </p:cNvSpPr>
          <p:nvPr>
            <p:ph type="ftr" sz="quarter" idx="11"/>
          </p:nvPr>
        </p:nvSpPr>
        <p:spPr/>
        <p:txBody>
          <a:bodyPr/>
          <a:lstStyle/>
          <a:p>
            <a:pPr>
              <a:defRPr/>
            </a:pPr>
            <a:r>
              <a:rPr lang="en-US"/>
              <a:t>www.nfhs.org</a:t>
            </a:r>
          </a:p>
        </p:txBody>
      </p:sp>
      <p:sp>
        <p:nvSpPr>
          <p:cNvPr id="7" name="TextBox 6">
            <a:extLst>
              <a:ext uri="{FF2B5EF4-FFF2-40B4-BE49-F238E27FC236}">
                <a16:creationId xmlns:a16="http://schemas.microsoft.com/office/drawing/2014/main" id="{1868BFF5-D584-481E-A805-78B3E059EF27}"/>
              </a:ext>
            </a:extLst>
          </p:cNvPr>
          <p:cNvSpPr txBox="1"/>
          <p:nvPr/>
        </p:nvSpPr>
        <p:spPr>
          <a:xfrm>
            <a:off x="6316197" y="2604005"/>
            <a:ext cx="5079335"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t>In the case where one player is listed as a starting DH and a starting defensive player in the lineup, the role of the defensive player may be substituted for by any legal substitute. </a:t>
            </a:r>
          </a:p>
          <a:p>
            <a:pPr marL="342900" indent="-342900">
              <a:buFont typeface="Arial" panose="020B0604020202020204" pitchFamily="34" charset="0"/>
              <a:buChar char="•"/>
            </a:pPr>
            <a:r>
              <a:rPr lang="en-US" sz="2400" dirty="0"/>
              <a:t>The original player/DH may re-enter defensively one time.</a:t>
            </a:r>
          </a:p>
        </p:txBody>
      </p:sp>
      <p:pic>
        <p:nvPicPr>
          <p:cNvPr id="9" name="Content Placeholder 8" descr="A close up of text on a white background&#10;&#10;Description automatically generated">
            <a:extLst>
              <a:ext uri="{FF2B5EF4-FFF2-40B4-BE49-F238E27FC236}">
                <a16:creationId xmlns:a16="http://schemas.microsoft.com/office/drawing/2014/main" id="{B8639A26-2286-4EA0-BA47-2FC2E11A52E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81439" y="2054452"/>
            <a:ext cx="4628431" cy="4338637"/>
          </a:xfrm>
        </p:spPr>
      </p:pic>
    </p:spTree>
    <p:extLst>
      <p:ext uri="{BB962C8B-B14F-4D97-AF65-F5344CB8AC3E}">
        <p14:creationId xmlns:p14="http://schemas.microsoft.com/office/powerpoint/2010/main" val="20179573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3F0B3-5B1A-4D1D-8D37-E1CAA7F029EB}"/>
              </a:ext>
            </a:extLst>
          </p:cNvPr>
          <p:cNvSpPr>
            <a:spLocks noGrp="1"/>
          </p:cNvSpPr>
          <p:nvPr>
            <p:ph type="title"/>
          </p:nvPr>
        </p:nvSpPr>
        <p:spPr/>
        <p:txBody>
          <a:bodyPr/>
          <a:lstStyle/>
          <a:p>
            <a:r>
              <a:rPr lang="en-US" dirty="0"/>
              <a:t>Designated hitter</a:t>
            </a:r>
            <a:br>
              <a:rPr lang="en-US" dirty="0"/>
            </a:br>
            <a:r>
              <a:rPr lang="en-US" dirty="0"/>
              <a:t>Rule 3-1-4</a:t>
            </a:r>
            <a:r>
              <a:rPr lang="en-US" cap="none" dirty="0"/>
              <a:t>b-1</a:t>
            </a:r>
            <a:endParaRPr lang="en-US" dirty="0"/>
          </a:p>
        </p:txBody>
      </p:sp>
      <p:pic>
        <p:nvPicPr>
          <p:cNvPr id="6" name="Content Placeholder 5" descr="A picture containing athletic game&#10;&#10;Description automatically generated">
            <a:extLst>
              <a:ext uri="{FF2B5EF4-FFF2-40B4-BE49-F238E27FC236}">
                <a16:creationId xmlns:a16="http://schemas.microsoft.com/office/drawing/2014/main" id="{46E32867-F8FD-4826-BAE1-E6194F11A1C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44933" y="2056252"/>
            <a:ext cx="5281990" cy="4276285"/>
          </a:xfrm>
        </p:spPr>
      </p:pic>
      <p:sp>
        <p:nvSpPr>
          <p:cNvPr id="4" name="Footer Placeholder 3">
            <a:extLst>
              <a:ext uri="{FF2B5EF4-FFF2-40B4-BE49-F238E27FC236}">
                <a16:creationId xmlns:a16="http://schemas.microsoft.com/office/drawing/2014/main" id="{2EAE7974-3284-40C3-9B32-4ECC53F3E20F}"/>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A6D86F32-E4EB-4ACD-BEB9-C23E51C7E05D}"/>
              </a:ext>
            </a:extLst>
          </p:cNvPr>
          <p:cNvSpPr/>
          <p:nvPr/>
        </p:nvSpPr>
        <p:spPr>
          <a:xfrm>
            <a:off x="6954309" y="2604005"/>
            <a:ext cx="4929304" cy="1938992"/>
          </a:xfrm>
          <a:prstGeom prst="rect">
            <a:avLst/>
          </a:prstGeom>
        </p:spPr>
        <p:txBody>
          <a:bodyPr wrap="square">
            <a:spAutoFit/>
          </a:bodyPr>
          <a:lstStyle/>
          <a:p>
            <a:r>
              <a:rPr lang="en-US" sz="2400" dirty="0"/>
              <a:t>When using </a:t>
            </a:r>
            <a:r>
              <a:rPr lang="en-US" sz="2400"/>
              <a:t>the </a:t>
            </a:r>
            <a:r>
              <a:rPr lang="en-US" sz="2400" smtClean="0"/>
              <a:t>Player/DH</a:t>
            </a:r>
            <a:r>
              <a:rPr lang="en-US" sz="2400" dirty="0"/>
              <a:t>, the role of the DH is terminated for the remainder of the game when any player substitutes offensively for the DH. </a:t>
            </a:r>
          </a:p>
        </p:txBody>
      </p:sp>
    </p:spTree>
    <p:extLst>
      <p:ext uri="{BB962C8B-B14F-4D97-AF65-F5344CB8AC3E}">
        <p14:creationId xmlns:p14="http://schemas.microsoft.com/office/powerpoint/2010/main" val="34967495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D846-E64D-4300-99A4-F13C27E81C44}"/>
              </a:ext>
            </a:extLst>
          </p:cNvPr>
          <p:cNvSpPr>
            <a:spLocks noGrp="1"/>
          </p:cNvSpPr>
          <p:nvPr>
            <p:ph type="title"/>
          </p:nvPr>
        </p:nvSpPr>
        <p:spPr/>
        <p:txBody>
          <a:bodyPr/>
          <a:lstStyle/>
          <a:p>
            <a:r>
              <a:rPr lang="en-US" dirty="0"/>
              <a:t>Designated hitter</a:t>
            </a:r>
            <a:br>
              <a:rPr lang="en-US" dirty="0"/>
            </a:br>
            <a:r>
              <a:rPr lang="en-US" dirty="0"/>
              <a:t>Rule 3-1-4</a:t>
            </a:r>
            <a:r>
              <a:rPr lang="en-US" cap="none" dirty="0"/>
              <a:t>b-2</a:t>
            </a:r>
            <a:endParaRPr lang="en-US" dirty="0"/>
          </a:p>
        </p:txBody>
      </p:sp>
      <p:sp>
        <p:nvSpPr>
          <p:cNvPr id="4" name="Footer Placeholder 3">
            <a:extLst>
              <a:ext uri="{FF2B5EF4-FFF2-40B4-BE49-F238E27FC236}">
                <a16:creationId xmlns:a16="http://schemas.microsoft.com/office/drawing/2014/main" id="{5013940A-69A9-4030-A60A-5C15C0EF5E88}"/>
              </a:ext>
            </a:extLst>
          </p:cNvPr>
          <p:cNvSpPr>
            <a:spLocks noGrp="1"/>
          </p:cNvSpPr>
          <p:nvPr>
            <p:ph type="ftr" sz="quarter" idx="11"/>
          </p:nvPr>
        </p:nvSpPr>
        <p:spPr/>
        <p:txBody>
          <a:bodyPr/>
          <a:lstStyle/>
          <a:p>
            <a:pPr>
              <a:defRPr/>
            </a:pPr>
            <a:r>
              <a:rPr lang="en-US"/>
              <a:t>www.nfhs.org</a:t>
            </a:r>
          </a:p>
        </p:txBody>
      </p:sp>
      <p:sp>
        <p:nvSpPr>
          <p:cNvPr id="5" name="Rectangle 4">
            <a:extLst>
              <a:ext uri="{FF2B5EF4-FFF2-40B4-BE49-F238E27FC236}">
                <a16:creationId xmlns:a16="http://schemas.microsoft.com/office/drawing/2014/main" id="{18BC2E3B-F959-4F87-AEE2-CBAF2432024C}"/>
              </a:ext>
            </a:extLst>
          </p:cNvPr>
          <p:cNvSpPr/>
          <p:nvPr/>
        </p:nvSpPr>
        <p:spPr>
          <a:xfrm>
            <a:off x="7974875" y="2973337"/>
            <a:ext cx="4013926" cy="2677656"/>
          </a:xfrm>
          <a:prstGeom prst="rect">
            <a:avLst/>
          </a:prstGeom>
        </p:spPr>
        <p:txBody>
          <a:bodyPr wrap="square">
            <a:spAutoFit/>
          </a:bodyPr>
          <a:lstStyle/>
          <a:p>
            <a:r>
              <a:rPr lang="en-US" sz="2400" dirty="0"/>
              <a:t>As a reminder from the previous </a:t>
            </a:r>
            <a:r>
              <a:rPr lang="en-US" sz="2400" dirty="0" smtClean="0"/>
              <a:t>slide, </a:t>
            </a:r>
            <a:r>
              <a:rPr lang="en-US" sz="2400" dirty="0"/>
              <a:t>the role of the DH is terminated for the remainder of the game when the starting defensive Player/DH is substituted for either as a hitter or a runner.</a:t>
            </a:r>
          </a:p>
        </p:txBody>
      </p:sp>
      <p:pic>
        <p:nvPicPr>
          <p:cNvPr id="10" name="Picture 9" descr="A picture containing athletic game, sport&#10;&#10;Description automatically generated">
            <a:extLst>
              <a:ext uri="{FF2B5EF4-FFF2-40B4-BE49-F238E27FC236}">
                <a16:creationId xmlns:a16="http://schemas.microsoft.com/office/drawing/2014/main" id="{AA99F5C2-49DA-4982-B282-1FAA023D14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843" y="2020800"/>
            <a:ext cx="6464809" cy="4373253"/>
          </a:xfrm>
          <a:prstGeom prst="rect">
            <a:avLst/>
          </a:prstGeom>
        </p:spPr>
      </p:pic>
    </p:spTree>
    <p:extLst>
      <p:ext uri="{BB962C8B-B14F-4D97-AF65-F5344CB8AC3E}">
        <p14:creationId xmlns:p14="http://schemas.microsoft.com/office/powerpoint/2010/main" val="39725297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7822B-9251-401E-8151-974BF9EB3643}"/>
              </a:ext>
            </a:extLst>
          </p:cNvPr>
          <p:cNvSpPr>
            <a:spLocks noGrp="1"/>
          </p:cNvSpPr>
          <p:nvPr>
            <p:ph type="title"/>
          </p:nvPr>
        </p:nvSpPr>
        <p:spPr/>
        <p:txBody>
          <a:bodyPr/>
          <a:lstStyle/>
          <a:p>
            <a:r>
              <a:rPr lang="en-US" dirty="0"/>
              <a:t>Designated Hitter (DH)</a:t>
            </a:r>
            <a:br>
              <a:rPr lang="en-US" dirty="0"/>
            </a:br>
            <a:r>
              <a:rPr lang="en-US" dirty="0"/>
              <a:t>Rule 3-1-4</a:t>
            </a:r>
          </a:p>
        </p:txBody>
      </p:sp>
      <p:sp>
        <p:nvSpPr>
          <p:cNvPr id="3" name="Content Placeholder 2">
            <a:extLst>
              <a:ext uri="{FF2B5EF4-FFF2-40B4-BE49-F238E27FC236}">
                <a16:creationId xmlns:a16="http://schemas.microsoft.com/office/drawing/2014/main" id="{18143CC3-E3BA-4A84-84B1-54CC188731E5}"/>
              </a:ext>
            </a:extLst>
          </p:cNvPr>
          <p:cNvSpPr>
            <a:spLocks noGrp="1"/>
          </p:cNvSpPr>
          <p:nvPr>
            <p:ph idx="1"/>
          </p:nvPr>
        </p:nvSpPr>
        <p:spPr/>
        <p:txBody>
          <a:bodyPr/>
          <a:lstStyle/>
          <a:p>
            <a:r>
              <a:rPr lang="en-US" b="1" dirty="0"/>
              <a:t>ART. 4 . . . </a:t>
            </a:r>
            <a:r>
              <a:rPr lang="en-US" dirty="0"/>
              <a:t>A hitter may be (not mandatory) designated for any one starting player (not just pitchers) and all subsequent substitutes for that player in the game.  </a:t>
            </a:r>
            <a:r>
              <a:rPr lang="en-US" strike="sngStrike" dirty="0"/>
              <a:t>A starting defensive player cannot be listed as the designated hitter in the startup</a:t>
            </a:r>
            <a:r>
              <a:rPr lang="en-US" dirty="0"/>
              <a:t>.  A designated hitter for said player shall be selected prior to the start of the game, and his name shall be included on the lineup cards presented to the umpire-in-chief and to the official scorer. </a:t>
            </a:r>
          </a:p>
        </p:txBody>
      </p:sp>
      <p:sp>
        <p:nvSpPr>
          <p:cNvPr id="4" name="Footer Placeholder 3">
            <a:extLst>
              <a:ext uri="{FF2B5EF4-FFF2-40B4-BE49-F238E27FC236}">
                <a16:creationId xmlns:a16="http://schemas.microsoft.com/office/drawing/2014/main" id="{B27A7D35-9D65-4E86-953A-E2139BAB9784}"/>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6393752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01F05-72ED-4851-85F2-0198715F8657}"/>
              </a:ext>
            </a:extLst>
          </p:cNvPr>
          <p:cNvSpPr>
            <a:spLocks noGrp="1"/>
          </p:cNvSpPr>
          <p:nvPr>
            <p:ph type="title"/>
          </p:nvPr>
        </p:nvSpPr>
        <p:spPr/>
        <p:txBody>
          <a:bodyPr/>
          <a:lstStyle/>
          <a:p>
            <a:r>
              <a:rPr lang="en-US" dirty="0"/>
              <a:t>Designated Hitter (DH)</a:t>
            </a:r>
            <a:br>
              <a:rPr lang="en-US" dirty="0"/>
            </a:br>
            <a:r>
              <a:rPr lang="en-US" dirty="0"/>
              <a:t>Rule 3-1-4</a:t>
            </a:r>
          </a:p>
        </p:txBody>
      </p:sp>
      <p:sp>
        <p:nvSpPr>
          <p:cNvPr id="3" name="Content Placeholder 2">
            <a:extLst>
              <a:ext uri="{FF2B5EF4-FFF2-40B4-BE49-F238E27FC236}">
                <a16:creationId xmlns:a16="http://schemas.microsoft.com/office/drawing/2014/main" id="{6BD47B4C-B3D4-4CF4-9B39-FA6575B4338B}"/>
              </a:ext>
            </a:extLst>
          </p:cNvPr>
          <p:cNvSpPr>
            <a:spLocks noGrp="1"/>
          </p:cNvSpPr>
          <p:nvPr>
            <p:ph idx="1"/>
          </p:nvPr>
        </p:nvSpPr>
        <p:spPr/>
        <p:txBody>
          <a:bodyPr/>
          <a:lstStyle/>
          <a:p>
            <a:r>
              <a:rPr lang="en-US" dirty="0"/>
              <a:t>A team forfeits the use of a designated hitter if it fails to declare a designated hitter prior to the game.  If a pinch hitter or pinch runner for the designated hitter is used, that player becomes the new designated hitter.  The player who was the designated hitter may re-enter as the designated hitter under the re-entry rule.  A designated hitter and the player for whom he is batting are locked into the batting order.  No multiple substitutions may be made that will alter the batting rotation.</a:t>
            </a:r>
          </a:p>
        </p:txBody>
      </p:sp>
      <p:sp>
        <p:nvSpPr>
          <p:cNvPr id="4" name="Footer Placeholder 3">
            <a:extLst>
              <a:ext uri="{FF2B5EF4-FFF2-40B4-BE49-F238E27FC236}">
                <a16:creationId xmlns:a16="http://schemas.microsoft.com/office/drawing/2014/main" id="{00640BAF-D8FA-44E0-9BE7-901581976789}"/>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4962410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01F05-72ED-4851-85F2-0198715F8657}"/>
              </a:ext>
            </a:extLst>
          </p:cNvPr>
          <p:cNvSpPr>
            <a:spLocks noGrp="1"/>
          </p:cNvSpPr>
          <p:nvPr>
            <p:ph type="title"/>
          </p:nvPr>
        </p:nvSpPr>
        <p:spPr/>
        <p:txBody>
          <a:bodyPr/>
          <a:lstStyle/>
          <a:p>
            <a:r>
              <a:rPr lang="en-US" dirty="0"/>
              <a:t>Designated Hitter (DH)</a:t>
            </a:r>
            <a:br>
              <a:rPr lang="en-US" dirty="0"/>
            </a:br>
            <a:r>
              <a:rPr lang="en-US" dirty="0"/>
              <a:t>Rule 3-1-4</a:t>
            </a:r>
          </a:p>
        </p:txBody>
      </p:sp>
      <p:sp>
        <p:nvSpPr>
          <p:cNvPr id="3" name="Content Placeholder 2">
            <a:extLst>
              <a:ext uri="{FF2B5EF4-FFF2-40B4-BE49-F238E27FC236}">
                <a16:creationId xmlns:a16="http://schemas.microsoft.com/office/drawing/2014/main" id="{6BD47B4C-B3D4-4CF4-9B39-FA6575B4338B}"/>
              </a:ext>
            </a:extLst>
          </p:cNvPr>
          <p:cNvSpPr>
            <a:spLocks noGrp="1"/>
          </p:cNvSpPr>
          <p:nvPr>
            <p:ph idx="1"/>
          </p:nvPr>
        </p:nvSpPr>
        <p:spPr/>
        <p:txBody>
          <a:bodyPr/>
          <a:lstStyle/>
          <a:p>
            <a:r>
              <a:rPr lang="en-US" strike="sngStrike" dirty="0"/>
              <a:t>The role of the designated hitter is terminated for the remainder of the game when:</a:t>
            </a:r>
            <a:r>
              <a:rPr lang="en-US" dirty="0"/>
              <a:t> </a:t>
            </a:r>
            <a:r>
              <a:rPr lang="en-US" u="sng" dirty="0"/>
              <a:t>A designated hitter may be used in one of the two scenarios:</a:t>
            </a:r>
          </a:p>
          <a:p>
            <a:r>
              <a:rPr lang="en-US" dirty="0" err="1"/>
              <a:t>a</a:t>
            </a:r>
            <a:r>
              <a:rPr lang="en-US" strike="sngStrike" dirty="0" err="1"/>
              <a:t>.The</a:t>
            </a:r>
            <a:r>
              <a:rPr lang="en-US" strike="sngStrike" dirty="0"/>
              <a:t> defensive player, or any previous defensive player for whom the designated hitter batted, subsequently bats, pinch-hits, or pinch-runs for the designated hitter; or </a:t>
            </a:r>
          </a:p>
          <a:p>
            <a:r>
              <a:rPr lang="en-US" dirty="0"/>
              <a:t>a. </a:t>
            </a:r>
            <a:r>
              <a:rPr lang="en-US" u="sng" dirty="0"/>
              <a:t>The designated hitter may be a tenth starter hitting for any one of the nine starting defensive players.  If the designated hitter (DH) is used in this manner, the role of the DH is terminated for the remainder of the game when:</a:t>
            </a:r>
          </a:p>
          <a:p>
            <a:endParaRPr lang="en-US" dirty="0"/>
          </a:p>
        </p:txBody>
      </p:sp>
      <p:sp>
        <p:nvSpPr>
          <p:cNvPr id="4" name="Footer Placeholder 3">
            <a:extLst>
              <a:ext uri="{FF2B5EF4-FFF2-40B4-BE49-F238E27FC236}">
                <a16:creationId xmlns:a16="http://schemas.microsoft.com/office/drawing/2014/main" id="{00640BAF-D8FA-44E0-9BE7-901581976789}"/>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1386452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01F05-72ED-4851-85F2-0198715F8657}"/>
              </a:ext>
            </a:extLst>
          </p:cNvPr>
          <p:cNvSpPr>
            <a:spLocks noGrp="1"/>
          </p:cNvSpPr>
          <p:nvPr>
            <p:ph type="title"/>
          </p:nvPr>
        </p:nvSpPr>
        <p:spPr/>
        <p:txBody>
          <a:bodyPr/>
          <a:lstStyle/>
          <a:p>
            <a:r>
              <a:rPr lang="en-US" dirty="0"/>
              <a:t>Designated Hitter (DH)</a:t>
            </a:r>
            <a:br>
              <a:rPr lang="en-US" dirty="0"/>
            </a:br>
            <a:r>
              <a:rPr lang="en-US" dirty="0"/>
              <a:t>Rule 3-1-4</a:t>
            </a:r>
          </a:p>
        </p:txBody>
      </p:sp>
      <p:sp>
        <p:nvSpPr>
          <p:cNvPr id="3" name="Content Placeholder 2">
            <a:extLst>
              <a:ext uri="{FF2B5EF4-FFF2-40B4-BE49-F238E27FC236}">
                <a16:creationId xmlns:a16="http://schemas.microsoft.com/office/drawing/2014/main" id="{6BD47B4C-B3D4-4CF4-9B39-FA6575B4338B}"/>
              </a:ext>
            </a:extLst>
          </p:cNvPr>
          <p:cNvSpPr>
            <a:spLocks noGrp="1"/>
          </p:cNvSpPr>
          <p:nvPr>
            <p:ph idx="1"/>
          </p:nvPr>
        </p:nvSpPr>
        <p:spPr/>
        <p:txBody>
          <a:bodyPr/>
          <a:lstStyle/>
          <a:p>
            <a:r>
              <a:rPr lang="en-US" u="sng" dirty="0"/>
              <a:t>1.    The defensive player, or any previous defensive player for whom the designated hitter batted, subsequently bats, pinch-hits, or pinch-runs for the designated hitter; or</a:t>
            </a:r>
          </a:p>
          <a:p>
            <a:r>
              <a:rPr lang="en-US" u="sng" dirty="0"/>
              <a:t>2.    The designated hitter or any previous designated hitter assumes a defensive position.</a:t>
            </a:r>
          </a:p>
          <a:p>
            <a:pPr marL="0" indent="0">
              <a:buNone/>
            </a:pPr>
            <a:endParaRPr lang="en-US" dirty="0"/>
          </a:p>
          <a:p>
            <a:pPr marL="0" indent="0">
              <a:buNone/>
            </a:pPr>
            <a:endParaRPr lang="en-US" dirty="0"/>
          </a:p>
          <a:p>
            <a:pPr marL="0" indent="0">
              <a:buNone/>
            </a:pPr>
            <a:endParaRPr lang="en-US" b="1" dirty="0"/>
          </a:p>
        </p:txBody>
      </p:sp>
      <p:sp>
        <p:nvSpPr>
          <p:cNvPr id="4" name="Footer Placeholder 3">
            <a:extLst>
              <a:ext uri="{FF2B5EF4-FFF2-40B4-BE49-F238E27FC236}">
                <a16:creationId xmlns:a16="http://schemas.microsoft.com/office/drawing/2014/main" id="{00640BAF-D8FA-44E0-9BE7-901581976789}"/>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0123563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01F05-72ED-4851-85F2-0198715F8657}"/>
              </a:ext>
            </a:extLst>
          </p:cNvPr>
          <p:cNvSpPr>
            <a:spLocks noGrp="1"/>
          </p:cNvSpPr>
          <p:nvPr>
            <p:ph type="title"/>
          </p:nvPr>
        </p:nvSpPr>
        <p:spPr/>
        <p:txBody>
          <a:bodyPr/>
          <a:lstStyle/>
          <a:p>
            <a:r>
              <a:rPr lang="en-US" dirty="0"/>
              <a:t>Designated Hitter (DH)</a:t>
            </a:r>
            <a:br>
              <a:rPr lang="en-US" dirty="0"/>
            </a:br>
            <a:r>
              <a:rPr lang="en-US" dirty="0"/>
              <a:t>Rule 3-1-4</a:t>
            </a:r>
          </a:p>
        </p:txBody>
      </p:sp>
      <p:sp>
        <p:nvSpPr>
          <p:cNvPr id="3" name="Content Placeholder 2">
            <a:extLst>
              <a:ext uri="{FF2B5EF4-FFF2-40B4-BE49-F238E27FC236}">
                <a16:creationId xmlns:a16="http://schemas.microsoft.com/office/drawing/2014/main" id="{6BD47B4C-B3D4-4CF4-9B39-FA6575B4338B}"/>
              </a:ext>
            </a:extLst>
          </p:cNvPr>
          <p:cNvSpPr>
            <a:spLocks noGrp="1"/>
          </p:cNvSpPr>
          <p:nvPr>
            <p:ph idx="1"/>
          </p:nvPr>
        </p:nvSpPr>
        <p:spPr/>
        <p:txBody>
          <a:bodyPr/>
          <a:lstStyle/>
          <a:p>
            <a:r>
              <a:rPr lang="en-US" b="1" dirty="0"/>
              <a:t>Rationale:</a:t>
            </a:r>
          </a:p>
          <a:p>
            <a:pPr marL="0" indent="0">
              <a:buNone/>
            </a:pPr>
            <a:r>
              <a:rPr lang="en-US" dirty="0"/>
              <a:t>This rule change will provide coaches some options to strategize how to keep their better players in the game, to contribute to the offensive output of the team and give another player a chance to participate on defense. In addition, considering the pitch count rules, this change would help pitchers to keep their bat (because they are typically the best hitter) in the game, but can come out of the game to protect their arms from overuse.</a:t>
            </a:r>
          </a:p>
        </p:txBody>
      </p:sp>
      <p:sp>
        <p:nvSpPr>
          <p:cNvPr id="4" name="Footer Placeholder 3">
            <a:extLst>
              <a:ext uri="{FF2B5EF4-FFF2-40B4-BE49-F238E27FC236}">
                <a16:creationId xmlns:a16="http://schemas.microsoft.com/office/drawing/2014/main" id="{00640BAF-D8FA-44E0-9BE7-901581976789}"/>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5818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test our knowledge</a:t>
            </a:r>
            <a:endParaRPr lang="en-US" dirty="0"/>
          </a:p>
        </p:txBody>
      </p:sp>
      <p:sp>
        <p:nvSpPr>
          <p:cNvPr id="3" name="Content Placeholder 2"/>
          <p:cNvSpPr>
            <a:spLocks noGrp="1"/>
          </p:cNvSpPr>
          <p:nvPr>
            <p:ph idx="1"/>
          </p:nvPr>
        </p:nvSpPr>
        <p:spPr/>
        <p:txBody>
          <a:bodyPr/>
          <a:lstStyle/>
          <a:p>
            <a:endParaRPr lang="en-US" sz="4400" dirty="0" smtClean="0"/>
          </a:p>
          <a:p>
            <a:endParaRPr lang="en-US" sz="4400" dirty="0"/>
          </a:p>
          <a:p>
            <a:pPr marL="0" indent="0">
              <a:buNone/>
            </a:pPr>
            <a:r>
              <a:rPr lang="en-US" sz="4400" dirty="0" smtClean="0"/>
              <a:t>Four examples to discuss when it comes to the DH rule…</a:t>
            </a:r>
            <a:endParaRPr lang="en-US" sz="4400"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spTree>
    <p:extLst>
      <p:ext uri="{BB962C8B-B14F-4D97-AF65-F5344CB8AC3E}">
        <p14:creationId xmlns:p14="http://schemas.microsoft.com/office/powerpoint/2010/main" val="18761612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91E5C-4D19-426F-80CB-2ABAC16D99DE}"/>
              </a:ext>
            </a:extLst>
          </p:cNvPr>
          <p:cNvSpPr>
            <a:spLocks noGrp="1"/>
          </p:cNvSpPr>
          <p:nvPr>
            <p:ph type="title"/>
          </p:nvPr>
        </p:nvSpPr>
        <p:spPr/>
        <p:txBody>
          <a:bodyPr/>
          <a:lstStyle/>
          <a:p>
            <a:r>
              <a:rPr lang="en-US" dirty="0"/>
              <a:t>National Federation of </a:t>
            </a:r>
            <a:br>
              <a:rPr lang="en-US" dirty="0"/>
            </a:br>
            <a:r>
              <a:rPr lang="en-US" dirty="0"/>
              <a:t>State High School Associations</a:t>
            </a:r>
          </a:p>
        </p:txBody>
      </p:sp>
      <p:sp>
        <p:nvSpPr>
          <p:cNvPr id="3" name="Content Placeholder 2">
            <a:extLst>
              <a:ext uri="{FF2B5EF4-FFF2-40B4-BE49-F238E27FC236}">
                <a16:creationId xmlns:a16="http://schemas.microsoft.com/office/drawing/2014/main" id="{B689A4FA-E4B6-4E9B-B2DB-9C5F70914FD1}"/>
              </a:ext>
            </a:extLst>
          </p:cNvPr>
          <p:cNvSpPr>
            <a:spLocks noGrp="1"/>
          </p:cNvSpPr>
          <p:nvPr>
            <p:ph idx="1"/>
          </p:nvPr>
        </p:nvSpPr>
        <p:spPr>
          <a:xfrm>
            <a:off x="1940985" y="1989139"/>
            <a:ext cx="10026649" cy="4338637"/>
          </a:xfrm>
        </p:spPr>
        <p:txBody>
          <a:bodyPr/>
          <a:lstStyle/>
          <a:p>
            <a:r>
              <a:rPr lang="en-US" dirty="0"/>
              <a:t>Membership = 50-member state associations and D.C.</a:t>
            </a:r>
          </a:p>
          <a:p>
            <a:r>
              <a:rPr lang="en-US" dirty="0"/>
              <a:t>NFHS reaches more than 19,000 high schools and 12 million participants in high school activity programs, including more </a:t>
            </a:r>
            <a:br>
              <a:rPr lang="en-US" dirty="0"/>
            </a:br>
            <a:r>
              <a:rPr lang="en-US" dirty="0"/>
              <a:t>than 7.8 million in high </a:t>
            </a:r>
            <a:br>
              <a:rPr lang="en-US" dirty="0"/>
            </a:br>
            <a:r>
              <a:rPr lang="en-US" dirty="0"/>
              <a:t>school sports.</a:t>
            </a:r>
          </a:p>
        </p:txBody>
      </p:sp>
      <p:sp>
        <p:nvSpPr>
          <p:cNvPr id="4" name="Footer Placeholder 3">
            <a:extLst>
              <a:ext uri="{FF2B5EF4-FFF2-40B4-BE49-F238E27FC236}">
                <a16:creationId xmlns:a16="http://schemas.microsoft.com/office/drawing/2014/main" id="{6ED262DC-2955-41E6-9A7A-6A37E40E3D57}"/>
              </a:ext>
            </a:extLst>
          </p:cNvPr>
          <p:cNvSpPr>
            <a:spLocks noGrp="1"/>
          </p:cNvSpPr>
          <p:nvPr>
            <p:ph type="ftr" sz="quarter" idx="11"/>
          </p:nvPr>
        </p:nvSpPr>
        <p:spPr/>
        <p:txBody>
          <a:bodyPr/>
          <a:lstStyle/>
          <a:p>
            <a:pPr>
              <a:defRPr/>
            </a:pPr>
            <a:r>
              <a:rPr lang="en-US"/>
              <a:t>www.nfhs.org</a:t>
            </a:r>
          </a:p>
        </p:txBody>
      </p:sp>
      <p:pic>
        <p:nvPicPr>
          <p:cNvPr id="6" name="Picture 2" descr="C:\Users\mkosk\Desktop\Revised USA map with colors.jpg">
            <a:extLst>
              <a:ext uri="{FF2B5EF4-FFF2-40B4-BE49-F238E27FC236}">
                <a16:creationId xmlns:a16="http://schemas.microsoft.com/office/drawing/2014/main" id="{BF67259F-86AE-463A-A40F-5B7A879B92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601" t="4256" r="2832" b="8511"/>
          <a:stretch>
            <a:fillRect/>
          </a:stretch>
        </p:blipFill>
        <p:spPr bwMode="auto">
          <a:xfrm>
            <a:off x="5766275" y="3429001"/>
            <a:ext cx="5900611" cy="298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36469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1</a:t>
            </a:r>
            <a:endParaRPr lang="en-US" dirty="0"/>
          </a:p>
        </p:txBody>
      </p:sp>
      <p:sp>
        <p:nvSpPr>
          <p:cNvPr id="3" name="Content Placeholder 2"/>
          <p:cNvSpPr>
            <a:spLocks noGrp="1"/>
          </p:cNvSpPr>
          <p:nvPr>
            <p:ph idx="1"/>
          </p:nvPr>
        </p:nvSpPr>
        <p:spPr/>
        <p:txBody>
          <a:bodyPr/>
          <a:lstStyle/>
          <a:p>
            <a:pPr marL="0" indent="0">
              <a:buNone/>
            </a:pPr>
            <a:r>
              <a:rPr lang="en-US" sz="3600" dirty="0" smtClean="0"/>
              <a:t>DH Jones, batting in the second spot in the lineup for starting F5 Baker, safely reaches first base.  The head coach substitutes Miller as a pinch runner for DH Jones at first base.  Is the position of DH terminated for the remainder of the game? </a:t>
            </a:r>
            <a:endParaRPr lang="en-US" sz="3600"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spTree>
    <p:extLst>
      <p:ext uri="{BB962C8B-B14F-4D97-AF65-F5344CB8AC3E}">
        <p14:creationId xmlns:p14="http://schemas.microsoft.com/office/powerpoint/2010/main" val="17254417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smtClean="0"/>
              <a:t>1 Answer </a:t>
            </a:r>
            <a:endParaRPr lang="en-US" dirty="0"/>
          </a:p>
        </p:txBody>
      </p:sp>
      <p:sp>
        <p:nvSpPr>
          <p:cNvPr id="3" name="Content Placeholder 2"/>
          <p:cNvSpPr>
            <a:spLocks noGrp="1"/>
          </p:cNvSpPr>
          <p:nvPr>
            <p:ph idx="1"/>
          </p:nvPr>
        </p:nvSpPr>
        <p:spPr/>
        <p:txBody>
          <a:bodyPr/>
          <a:lstStyle/>
          <a:p>
            <a:r>
              <a:rPr lang="en-US" sz="3600" dirty="0" smtClean="0"/>
              <a:t>No!  The DH has been out of the game once.  Miller may become the new DH or the original DH Jones may re-enter as DH (or may play defense).  </a:t>
            </a:r>
          </a:p>
          <a:p>
            <a:r>
              <a:rPr lang="en-US" sz="3600" dirty="0" smtClean="0"/>
              <a:t>If any standard DH plays defense, the role of the DH is terminated. </a:t>
            </a:r>
          </a:p>
          <a:p>
            <a:r>
              <a:rPr lang="en-US" sz="3600" dirty="0" smtClean="0"/>
              <a:t>Casebook </a:t>
            </a:r>
            <a:r>
              <a:rPr lang="en-US" sz="3600" b="1" dirty="0" smtClean="0"/>
              <a:t>3.1.4 Situation B </a:t>
            </a:r>
            <a:r>
              <a:rPr lang="en-US" sz="3600" dirty="0" smtClean="0"/>
              <a:t>pages 25 – 26   </a:t>
            </a:r>
            <a:endParaRPr lang="en-US" sz="3600"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spTree>
    <p:extLst>
      <p:ext uri="{BB962C8B-B14F-4D97-AF65-F5344CB8AC3E}">
        <p14:creationId xmlns:p14="http://schemas.microsoft.com/office/powerpoint/2010/main" val="213914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2</a:t>
            </a:r>
            <a:endParaRPr lang="en-US" dirty="0"/>
          </a:p>
        </p:txBody>
      </p:sp>
      <p:sp>
        <p:nvSpPr>
          <p:cNvPr id="3" name="Content Placeholder 2"/>
          <p:cNvSpPr>
            <a:spLocks noGrp="1"/>
          </p:cNvSpPr>
          <p:nvPr>
            <p:ph idx="1"/>
          </p:nvPr>
        </p:nvSpPr>
        <p:spPr/>
        <p:txBody>
          <a:bodyPr/>
          <a:lstStyle/>
          <a:p>
            <a:pPr marL="0" indent="0">
              <a:buNone/>
            </a:pPr>
            <a:r>
              <a:rPr lang="en-US" sz="4000" dirty="0" smtClean="0"/>
              <a:t>With Draper listed in the starting lineup as the 2B/DH and batting fourth in the batting order, the head coach wants to bring in Gabriel to hit for Draper.  </a:t>
            </a:r>
          </a:p>
          <a:p>
            <a:pPr marL="0" indent="0">
              <a:buNone/>
            </a:pPr>
            <a:endParaRPr lang="en-US" sz="4000" dirty="0" smtClean="0"/>
          </a:p>
          <a:p>
            <a:pPr marL="0" indent="0">
              <a:buNone/>
            </a:pPr>
            <a:r>
              <a:rPr lang="en-US" sz="4000" dirty="0" smtClean="0"/>
              <a:t>What happens to the position of DH? </a:t>
            </a:r>
          </a:p>
          <a:p>
            <a:endParaRPr lang="en-US" sz="2800"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spTree>
    <p:extLst>
      <p:ext uri="{BB962C8B-B14F-4D97-AF65-F5344CB8AC3E}">
        <p14:creationId xmlns:p14="http://schemas.microsoft.com/office/powerpoint/2010/main" val="2893678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2 answer</a:t>
            </a:r>
            <a:endParaRPr lang="en-US" dirty="0"/>
          </a:p>
        </p:txBody>
      </p:sp>
      <p:sp>
        <p:nvSpPr>
          <p:cNvPr id="3" name="Content Placeholder 2"/>
          <p:cNvSpPr>
            <a:spLocks noGrp="1"/>
          </p:cNvSpPr>
          <p:nvPr>
            <p:ph idx="1"/>
          </p:nvPr>
        </p:nvSpPr>
        <p:spPr/>
        <p:txBody>
          <a:bodyPr/>
          <a:lstStyle/>
          <a:p>
            <a:r>
              <a:rPr lang="en-US" sz="3600" dirty="0"/>
              <a:t>If substitute Gabriel comes in to hit (or run) for Draper, the role of the DH </a:t>
            </a:r>
            <a:r>
              <a:rPr lang="en-US" sz="3600" b="1" dirty="0"/>
              <a:t>is terminated </a:t>
            </a:r>
            <a:r>
              <a:rPr lang="en-US" sz="3600" dirty="0"/>
              <a:t>for the game.  </a:t>
            </a:r>
          </a:p>
          <a:p>
            <a:r>
              <a:rPr lang="en-US" sz="3600" dirty="0"/>
              <a:t>If eligible, Draper may re-enter the game on defense and bat in the same spot in the batting order. </a:t>
            </a:r>
            <a:endParaRPr lang="en-US" sz="3600" dirty="0" smtClean="0"/>
          </a:p>
          <a:p>
            <a:r>
              <a:rPr lang="en-US" sz="3600" dirty="0" smtClean="0"/>
              <a:t>Casebook </a:t>
            </a:r>
            <a:r>
              <a:rPr lang="en-US" sz="3600" b="1" dirty="0" smtClean="0"/>
              <a:t>3.1.4 Situation H </a:t>
            </a:r>
            <a:r>
              <a:rPr lang="en-US" sz="3600" dirty="0" smtClean="0"/>
              <a:t>page 26 </a:t>
            </a:r>
            <a:endParaRPr lang="en-US" sz="3600" dirty="0"/>
          </a:p>
          <a:p>
            <a:endParaRPr lang="en-US"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spTree>
    <p:extLst>
      <p:ext uri="{BB962C8B-B14F-4D97-AF65-F5344CB8AC3E}">
        <p14:creationId xmlns:p14="http://schemas.microsoft.com/office/powerpoint/2010/main" val="38534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3</a:t>
            </a:r>
            <a:endParaRPr lang="en-US" dirty="0"/>
          </a:p>
        </p:txBody>
      </p:sp>
      <p:sp>
        <p:nvSpPr>
          <p:cNvPr id="3" name="Content Placeholder 2"/>
          <p:cNvSpPr>
            <a:spLocks noGrp="1"/>
          </p:cNvSpPr>
          <p:nvPr>
            <p:ph idx="1"/>
          </p:nvPr>
        </p:nvSpPr>
        <p:spPr/>
        <p:txBody>
          <a:bodyPr/>
          <a:lstStyle/>
          <a:p>
            <a:pPr marL="0" indent="0">
              <a:buNone/>
            </a:pPr>
            <a:r>
              <a:rPr lang="en-US" dirty="0" smtClean="0"/>
              <a:t>Williams is listed as the P/DH hitting in the third position in the batting order.  In the 5</a:t>
            </a:r>
            <a:r>
              <a:rPr lang="en-US" baseline="30000" dirty="0" smtClean="0"/>
              <a:t>th</a:t>
            </a:r>
            <a:r>
              <a:rPr lang="en-US" dirty="0" smtClean="0"/>
              <a:t> inning, Grady enters the game as pitcher (with Williams reaching his pitch count limit) and Williams continues as DH for Grady.  In the 6</a:t>
            </a:r>
            <a:r>
              <a:rPr lang="en-US" baseline="30000" dirty="0" smtClean="0"/>
              <a:t>th</a:t>
            </a:r>
            <a:r>
              <a:rPr lang="en-US" dirty="0" smtClean="0"/>
              <a:t> inning, Olsen enters to pitch replacing Grady with Williams continuing as DH for Olsen.  In the 7</a:t>
            </a:r>
            <a:r>
              <a:rPr lang="en-US" baseline="30000" dirty="0" smtClean="0"/>
              <a:t>th</a:t>
            </a:r>
            <a:r>
              <a:rPr lang="en-US" dirty="0" smtClean="0"/>
              <a:t> inning, Williams returns to defense as the catcher and is still listed as the DH.  </a:t>
            </a:r>
          </a:p>
          <a:p>
            <a:pPr marL="0" indent="0">
              <a:buNone/>
            </a:pPr>
            <a:endParaRPr lang="en-US" dirty="0" smtClean="0"/>
          </a:p>
          <a:p>
            <a:pPr marL="0" indent="0">
              <a:buNone/>
            </a:pPr>
            <a:r>
              <a:rPr lang="en-US" dirty="0" smtClean="0"/>
              <a:t>Is Williams allowed to return to defense and still be listed as DH? </a:t>
            </a:r>
            <a:endParaRPr lang="en-US" dirty="0"/>
          </a:p>
          <a:p>
            <a:endParaRPr lang="en-US"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spTree>
    <p:extLst>
      <p:ext uri="{BB962C8B-B14F-4D97-AF65-F5344CB8AC3E}">
        <p14:creationId xmlns:p14="http://schemas.microsoft.com/office/powerpoint/2010/main" val="40193359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3 answer</a:t>
            </a:r>
            <a:endParaRPr lang="en-US" dirty="0"/>
          </a:p>
        </p:txBody>
      </p:sp>
      <p:sp>
        <p:nvSpPr>
          <p:cNvPr id="3" name="Content Placeholder 2"/>
          <p:cNvSpPr>
            <a:spLocks noGrp="1"/>
          </p:cNvSpPr>
          <p:nvPr>
            <p:ph idx="1"/>
          </p:nvPr>
        </p:nvSpPr>
        <p:spPr/>
        <p:txBody>
          <a:bodyPr/>
          <a:lstStyle/>
          <a:p>
            <a:r>
              <a:rPr lang="en-US" dirty="0" smtClean="0"/>
              <a:t>This is </a:t>
            </a:r>
            <a:r>
              <a:rPr lang="en-US" b="1" dirty="0" smtClean="0"/>
              <a:t>legal</a:t>
            </a:r>
            <a:r>
              <a:rPr lang="en-US" dirty="0"/>
              <a:t> </a:t>
            </a:r>
            <a:r>
              <a:rPr lang="en-US" dirty="0" smtClean="0"/>
              <a:t>(Casebook </a:t>
            </a:r>
            <a:r>
              <a:rPr lang="en-US" b="1" dirty="0" smtClean="0"/>
              <a:t>3.1.4 Situation F </a:t>
            </a:r>
            <a:r>
              <a:rPr lang="en-US" dirty="0" smtClean="0"/>
              <a:t>page 26) </a:t>
            </a:r>
          </a:p>
          <a:p>
            <a:r>
              <a:rPr lang="en-US" dirty="0" smtClean="0"/>
              <a:t>The starting P/DH has two positions: the defensive player and the designated hitter.  </a:t>
            </a:r>
          </a:p>
          <a:p>
            <a:r>
              <a:rPr lang="en-US" dirty="0" smtClean="0"/>
              <a:t>If the defensive player has been substituted for, the original player/DH may re-enter one time. </a:t>
            </a:r>
          </a:p>
          <a:p>
            <a:r>
              <a:rPr lang="en-US" dirty="0" smtClean="0"/>
              <a:t>The role of this DH is terminated when: </a:t>
            </a:r>
          </a:p>
          <a:p>
            <a:pPr lvl="1"/>
            <a:r>
              <a:rPr lang="en-US" dirty="0" smtClean="0"/>
              <a:t>A substitute (or former substitute) for the defensive role subsequently participates in an offensive role</a:t>
            </a:r>
          </a:p>
          <a:p>
            <a:pPr lvl="1"/>
            <a:r>
              <a:rPr lang="en-US" dirty="0" smtClean="0"/>
              <a:t>The starting defensive player/DH is substituted for either as a hitter or a runner. </a:t>
            </a:r>
            <a:endParaRPr lang="en-US"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spTree>
    <p:extLst>
      <p:ext uri="{BB962C8B-B14F-4D97-AF65-F5344CB8AC3E}">
        <p14:creationId xmlns:p14="http://schemas.microsoft.com/office/powerpoint/2010/main" val="310952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4 </a:t>
            </a:r>
            <a:endParaRPr lang="en-US" dirty="0"/>
          </a:p>
        </p:txBody>
      </p:sp>
      <p:sp>
        <p:nvSpPr>
          <p:cNvPr id="3" name="Content Placeholder 2"/>
          <p:cNvSpPr>
            <a:spLocks noGrp="1"/>
          </p:cNvSpPr>
          <p:nvPr>
            <p:ph idx="1"/>
          </p:nvPr>
        </p:nvSpPr>
        <p:spPr/>
        <p:txBody>
          <a:bodyPr/>
          <a:lstStyle/>
          <a:p>
            <a:pPr marL="0" indent="0">
              <a:buNone/>
            </a:pPr>
            <a:r>
              <a:rPr lang="en-US" sz="3600" dirty="0" smtClean="0"/>
              <a:t>In the 4</a:t>
            </a:r>
            <a:r>
              <a:rPr lang="en-US" sz="3600" baseline="30000" dirty="0" smtClean="0"/>
              <a:t>th</a:t>
            </a:r>
            <a:r>
              <a:rPr lang="en-US" sz="3600" dirty="0" smtClean="0"/>
              <a:t> inning, Smith replaces </a:t>
            </a:r>
            <a:r>
              <a:rPr lang="en-US" sz="3600" dirty="0" err="1" smtClean="0"/>
              <a:t>Rothrock</a:t>
            </a:r>
            <a:r>
              <a:rPr lang="en-US" sz="3600" dirty="0" smtClean="0"/>
              <a:t> as the starting P/DH as the pitcher only.  In the 4</a:t>
            </a:r>
            <a:r>
              <a:rPr lang="en-US" sz="3600" baseline="30000" dirty="0" smtClean="0"/>
              <a:t>th</a:t>
            </a:r>
            <a:r>
              <a:rPr lang="en-US" sz="3600" dirty="0" smtClean="0"/>
              <a:t> inning, </a:t>
            </a:r>
            <a:r>
              <a:rPr lang="en-US" sz="3600" dirty="0" err="1" smtClean="0"/>
              <a:t>Rothrock</a:t>
            </a:r>
            <a:r>
              <a:rPr lang="en-US" sz="3600" dirty="0" smtClean="0"/>
              <a:t> sprains his ankle as he slides into third base on a triple.  </a:t>
            </a:r>
            <a:r>
              <a:rPr lang="en-US" sz="3600" dirty="0" err="1" smtClean="0"/>
              <a:t>Rothrock</a:t>
            </a:r>
            <a:r>
              <a:rPr lang="en-US" sz="3600" dirty="0" smtClean="0"/>
              <a:t> cannot continue and so the head coach enters Kaiser as a pinch-runner. </a:t>
            </a:r>
          </a:p>
          <a:p>
            <a:pPr marL="0" indent="0">
              <a:buNone/>
            </a:pPr>
            <a:endParaRPr lang="en-US" sz="3600" dirty="0"/>
          </a:p>
          <a:p>
            <a:pPr marL="0" indent="0">
              <a:buNone/>
            </a:pPr>
            <a:r>
              <a:rPr lang="en-US" sz="3600" dirty="0" smtClean="0"/>
              <a:t>What happens to Smith in this scenario? </a:t>
            </a:r>
            <a:endParaRPr lang="en-US" sz="3600" dirty="0"/>
          </a:p>
          <a:p>
            <a:endParaRPr lang="en-US" dirty="0"/>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spTree>
    <p:extLst>
      <p:ext uri="{BB962C8B-B14F-4D97-AF65-F5344CB8AC3E}">
        <p14:creationId xmlns:p14="http://schemas.microsoft.com/office/powerpoint/2010/main" val="38373430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4 answer</a:t>
            </a:r>
            <a:endParaRPr lang="en-US" dirty="0"/>
          </a:p>
        </p:txBody>
      </p:sp>
      <p:sp>
        <p:nvSpPr>
          <p:cNvPr id="3" name="Content Placeholder 2"/>
          <p:cNvSpPr>
            <a:spLocks noGrp="1"/>
          </p:cNvSpPr>
          <p:nvPr>
            <p:ph idx="1"/>
          </p:nvPr>
        </p:nvSpPr>
        <p:spPr/>
        <p:txBody>
          <a:bodyPr/>
          <a:lstStyle/>
          <a:p>
            <a:r>
              <a:rPr lang="en-US" sz="3600" dirty="0" smtClean="0"/>
              <a:t>If an eligible substitute enters the game to pinch-run for </a:t>
            </a:r>
            <a:r>
              <a:rPr lang="en-US" sz="3600" dirty="0" err="1" smtClean="0"/>
              <a:t>Rothrock</a:t>
            </a:r>
            <a:r>
              <a:rPr lang="en-US" sz="3600" dirty="0" smtClean="0"/>
              <a:t>, the role of the DH </a:t>
            </a:r>
            <a:r>
              <a:rPr lang="en-US" sz="3600" b="1" dirty="0" smtClean="0"/>
              <a:t>is terminated </a:t>
            </a:r>
            <a:r>
              <a:rPr lang="en-US" sz="3600" dirty="0" smtClean="0"/>
              <a:t>and </a:t>
            </a:r>
            <a:r>
              <a:rPr lang="en-US" sz="3600" dirty="0" err="1" smtClean="0"/>
              <a:t>Rothrock</a:t>
            </a:r>
            <a:r>
              <a:rPr lang="en-US" sz="3600" dirty="0" smtClean="0"/>
              <a:t> is removed from the game.</a:t>
            </a:r>
          </a:p>
          <a:p>
            <a:r>
              <a:rPr lang="en-US" sz="3600" dirty="0" smtClean="0"/>
              <a:t>This will </a:t>
            </a:r>
            <a:r>
              <a:rPr lang="en-US" sz="3600" b="1" dirty="0" smtClean="0"/>
              <a:t>end</a:t>
            </a:r>
            <a:r>
              <a:rPr lang="en-US" sz="3600" dirty="0" smtClean="0"/>
              <a:t> Smith as the pitcher since the substitute Kaiser enters the game in the batting order spot already occupied by Smith.  </a:t>
            </a:r>
          </a:p>
          <a:p>
            <a:r>
              <a:rPr lang="en-US" sz="3600" dirty="0" smtClean="0"/>
              <a:t>Casebook </a:t>
            </a:r>
            <a:r>
              <a:rPr lang="en-US" sz="3600" b="1" dirty="0" smtClean="0"/>
              <a:t>3.1.4 Situation I </a:t>
            </a:r>
            <a:r>
              <a:rPr lang="en-US" sz="3600" dirty="0" smtClean="0"/>
              <a:t>(page 26) </a:t>
            </a:r>
            <a:endParaRPr lang="en-US" sz="3600"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spTree>
    <p:extLst>
      <p:ext uri="{BB962C8B-B14F-4D97-AF65-F5344CB8AC3E}">
        <p14:creationId xmlns:p14="http://schemas.microsoft.com/office/powerpoint/2010/main" val="283230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NY’s p/dh rule from 2019?</a:t>
            </a:r>
            <a:endParaRPr lang="en-US" dirty="0"/>
          </a:p>
        </p:txBody>
      </p:sp>
      <p:sp>
        <p:nvSpPr>
          <p:cNvPr id="3" name="Content Placeholder 2"/>
          <p:cNvSpPr>
            <a:spLocks noGrp="1"/>
          </p:cNvSpPr>
          <p:nvPr>
            <p:ph idx="1"/>
          </p:nvPr>
        </p:nvSpPr>
        <p:spPr/>
        <p:txBody>
          <a:bodyPr/>
          <a:lstStyle/>
          <a:p>
            <a:r>
              <a:rPr lang="en-US" sz="3600" dirty="0" smtClean="0"/>
              <a:t>How does this rule affect the 2019 rule in NY concerning the P/DH?</a:t>
            </a:r>
          </a:p>
          <a:p>
            <a:r>
              <a:rPr lang="en-US" sz="3600" dirty="0" smtClean="0"/>
              <a:t>Will NY eliminate the P/DH rule from 2019 with the implementation of this new expanded form of the NFHS DH rule? </a:t>
            </a:r>
          </a:p>
          <a:p>
            <a:endParaRPr lang="en-US" sz="3600" dirty="0"/>
          </a:p>
          <a:p>
            <a:r>
              <a:rPr lang="en-US" sz="3600" dirty="0" smtClean="0"/>
              <a:t>Answer: TO BE DETERMINED</a:t>
            </a:r>
            <a:endParaRPr lang="en-US" sz="3600"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spTree>
    <p:extLst>
      <p:ext uri="{BB962C8B-B14F-4D97-AF65-F5344CB8AC3E}">
        <p14:creationId xmlns:p14="http://schemas.microsoft.com/office/powerpoint/2010/main" val="296718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9A1F1-BB47-43CC-858E-161352B72587}"/>
              </a:ext>
            </a:extLst>
          </p:cNvPr>
          <p:cNvSpPr>
            <a:spLocks noGrp="1"/>
          </p:cNvSpPr>
          <p:nvPr>
            <p:ph type="title"/>
          </p:nvPr>
        </p:nvSpPr>
        <p:spPr/>
        <p:txBody>
          <a:bodyPr/>
          <a:lstStyle/>
          <a:p>
            <a:r>
              <a:rPr lang="en-US" dirty="0"/>
              <a:t>Points of emphasis</a:t>
            </a:r>
          </a:p>
        </p:txBody>
      </p:sp>
      <p:sp>
        <p:nvSpPr>
          <p:cNvPr id="3" name="Text Placeholder 2">
            <a:extLst>
              <a:ext uri="{FF2B5EF4-FFF2-40B4-BE49-F238E27FC236}">
                <a16:creationId xmlns:a16="http://schemas.microsoft.com/office/drawing/2014/main" id="{7DEE91B7-9CE3-4344-8442-EF1467ED59B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426809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F3B2C-B375-4A1A-88E4-CB8B69383F66}"/>
              </a:ext>
            </a:extLst>
          </p:cNvPr>
          <p:cNvSpPr>
            <a:spLocks noGrp="1"/>
          </p:cNvSpPr>
          <p:nvPr>
            <p:ph type="title"/>
          </p:nvPr>
        </p:nvSpPr>
        <p:spPr/>
        <p:txBody>
          <a:bodyPr/>
          <a:lstStyle/>
          <a:p>
            <a:r>
              <a:rPr lang="en-US" dirty="0"/>
              <a:t>NFHS Rules Review Committee</a:t>
            </a:r>
          </a:p>
        </p:txBody>
      </p:sp>
      <p:sp>
        <p:nvSpPr>
          <p:cNvPr id="3" name="Content Placeholder 2">
            <a:extLst>
              <a:ext uri="{FF2B5EF4-FFF2-40B4-BE49-F238E27FC236}">
                <a16:creationId xmlns:a16="http://schemas.microsoft.com/office/drawing/2014/main" id="{52F5AB98-AB2E-4C27-A390-5F97DF0BF410}"/>
              </a:ext>
            </a:extLst>
          </p:cNvPr>
          <p:cNvSpPr>
            <a:spLocks noGrp="1"/>
          </p:cNvSpPr>
          <p:nvPr>
            <p:ph idx="1"/>
          </p:nvPr>
        </p:nvSpPr>
        <p:spPr>
          <a:xfrm>
            <a:off x="1940985" y="1989139"/>
            <a:ext cx="10026649" cy="2290985"/>
          </a:xfrm>
        </p:spPr>
        <p:txBody>
          <a:bodyPr/>
          <a:lstStyle/>
          <a:p>
            <a:r>
              <a:rPr lang="en-US" dirty="0"/>
              <a:t>The NFHS Rules Review Committee is chaired by the chief operating officer and composed of all rules editors. After each committee concludes its deliberations and has adopted its recommended changes for the subsequent year, such revisions will be evaluated by the Rules Review Committee.</a:t>
            </a:r>
          </a:p>
        </p:txBody>
      </p:sp>
      <p:sp>
        <p:nvSpPr>
          <p:cNvPr id="4" name="Footer Placeholder 3">
            <a:extLst>
              <a:ext uri="{FF2B5EF4-FFF2-40B4-BE49-F238E27FC236}">
                <a16:creationId xmlns:a16="http://schemas.microsoft.com/office/drawing/2014/main" id="{0E087EE0-D163-4EEE-B8EC-10AC80EE167A}"/>
              </a:ext>
            </a:extLst>
          </p:cNvPr>
          <p:cNvSpPr>
            <a:spLocks noGrp="1"/>
          </p:cNvSpPr>
          <p:nvPr>
            <p:ph type="ftr" sz="quarter" idx="11"/>
          </p:nvPr>
        </p:nvSpPr>
        <p:spPr/>
        <p:txBody>
          <a:bodyPr/>
          <a:lstStyle/>
          <a:p>
            <a:pPr>
              <a:defRPr/>
            </a:pPr>
            <a:r>
              <a:rPr lang="en-US"/>
              <a:t>www.nfhs.org</a:t>
            </a:r>
          </a:p>
        </p:txBody>
      </p:sp>
      <p:pic>
        <p:nvPicPr>
          <p:cNvPr id="5" name="Picture 4">
            <a:extLst>
              <a:ext uri="{FF2B5EF4-FFF2-40B4-BE49-F238E27FC236}">
                <a16:creationId xmlns:a16="http://schemas.microsoft.com/office/drawing/2014/main" id="{72ABF7D4-55F7-4FEA-9289-9AD9511D73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571" t="2250" r="5913" b="38030"/>
          <a:stretch/>
        </p:blipFill>
        <p:spPr>
          <a:xfrm>
            <a:off x="10712610" y="4657894"/>
            <a:ext cx="1055568" cy="1235764"/>
          </a:xfrm>
          <a:prstGeom prst="rect">
            <a:avLst/>
          </a:prstGeom>
        </p:spPr>
      </p:pic>
      <p:pic>
        <p:nvPicPr>
          <p:cNvPr id="6" name="Picture 5">
            <a:extLst>
              <a:ext uri="{FF2B5EF4-FFF2-40B4-BE49-F238E27FC236}">
                <a16:creationId xmlns:a16="http://schemas.microsoft.com/office/drawing/2014/main" id="{FA8837A9-CE70-4B5B-B96B-8483CA9505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53" t="11514" r="15107" b="20281"/>
          <a:stretch/>
        </p:blipFill>
        <p:spPr>
          <a:xfrm>
            <a:off x="8455062" y="4663195"/>
            <a:ext cx="1055568" cy="1230462"/>
          </a:xfrm>
          <a:prstGeom prst="rect">
            <a:avLst/>
          </a:prstGeom>
        </p:spPr>
      </p:pic>
      <p:pic>
        <p:nvPicPr>
          <p:cNvPr id="7" name="Picture 6">
            <a:extLst>
              <a:ext uri="{FF2B5EF4-FFF2-40B4-BE49-F238E27FC236}">
                <a16:creationId xmlns:a16="http://schemas.microsoft.com/office/drawing/2014/main" id="{2D73F8EF-7656-456B-921F-C5AD570F3BE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59" t="9295" r="17380" b="32835"/>
          <a:stretch/>
        </p:blipFill>
        <p:spPr>
          <a:xfrm>
            <a:off x="3979624" y="4669319"/>
            <a:ext cx="1055567" cy="1224339"/>
          </a:xfrm>
          <a:prstGeom prst="rect">
            <a:avLst/>
          </a:prstGeom>
        </p:spPr>
      </p:pic>
      <p:pic>
        <p:nvPicPr>
          <p:cNvPr id="8" name="Picture 7">
            <a:extLst>
              <a:ext uri="{FF2B5EF4-FFF2-40B4-BE49-F238E27FC236}">
                <a16:creationId xmlns:a16="http://schemas.microsoft.com/office/drawing/2014/main" id="{9A6A680C-382D-4FD7-BFDC-63915186D0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787" t="5716" r="16359" b="39447"/>
          <a:stretch/>
        </p:blipFill>
        <p:spPr>
          <a:xfrm>
            <a:off x="1746478" y="4667486"/>
            <a:ext cx="1055567" cy="1235057"/>
          </a:xfrm>
          <a:prstGeom prst="rect">
            <a:avLst/>
          </a:prstGeom>
        </p:spPr>
      </p:pic>
      <p:pic>
        <p:nvPicPr>
          <p:cNvPr id="9" name="Picture 8">
            <a:extLst>
              <a:ext uri="{FF2B5EF4-FFF2-40B4-BE49-F238E27FC236}">
                <a16:creationId xmlns:a16="http://schemas.microsoft.com/office/drawing/2014/main" id="{308D3312-14CC-4C78-BA56-9D8175C1B2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950" t="12311" r="9549" b="34923"/>
          <a:stretch/>
        </p:blipFill>
        <p:spPr>
          <a:xfrm>
            <a:off x="6216422" y="4668938"/>
            <a:ext cx="1055568" cy="1226571"/>
          </a:xfrm>
          <a:prstGeom prst="rect">
            <a:avLst/>
          </a:prstGeom>
        </p:spPr>
      </p:pic>
      <p:pic>
        <p:nvPicPr>
          <p:cNvPr id="10" name="Picture 9">
            <a:extLst>
              <a:ext uri="{FF2B5EF4-FFF2-40B4-BE49-F238E27FC236}">
                <a16:creationId xmlns:a16="http://schemas.microsoft.com/office/drawing/2014/main" id="{7E20D275-0707-48B8-84D9-012847F71F7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147" t="8778" r="15415" b="32062"/>
          <a:stretch/>
        </p:blipFill>
        <p:spPr>
          <a:xfrm>
            <a:off x="5095970" y="4673308"/>
            <a:ext cx="1055568" cy="1225428"/>
          </a:xfrm>
          <a:prstGeom prst="rect">
            <a:avLst/>
          </a:prstGeom>
        </p:spPr>
      </p:pic>
      <p:pic>
        <p:nvPicPr>
          <p:cNvPr id="11" name="Picture 10">
            <a:extLst>
              <a:ext uri="{FF2B5EF4-FFF2-40B4-BE49-F238E27FC236}">
                <a16:creationId xmlns:a16="http://schemas.microsoft.com/office/drawing/2014/main" id="{4CA94F2D-7E7C-440C-8524-B6A0B217F49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865" t="14620" r="14200" b="28158"/>
          <a:stretch/>
        </p:blipFill>
        <p:spPr>
          <a:xfrm>
            <a:off x="9583611" y="4665011"/>
            <a:ext cx="1055567" cy="1228646"/>
          </a:xfrm>
          <a:prstGeom prst="rect">
            <a:avLst/>
          </a:prstGeom>
        </p:spPr>
      </p:pic>
      <p:sp>
        <p:nvSpPr>
          <p:cNvPr id="12" name="TextBox 1">
            <a:extLst>
              <a:ext uri="{FF2B5EF4-FFF2-40B4-BE49-F238E27FC236}">
                <a16:creationId xmlns:a16="http://schemas.microsoft.com/office/drawing/2014/main" id="{2302CA45-80DF-4F28-A748-305FFFAAAB6A}"/>
              </a:ext>
            </a:extLst>
          </p:cNvPr>
          <p:cNvSpPr txBox="1">
            <a:spLocks noChangeArrowheads="1"/>
          </p:cNvSpPr>
          <p:nvPr/>
        </p:nvSpPr>
        <p:spPr bwMode="auto">
          <a:xfrm>
            <a:off x="1758361" y="5881404"/>
            <a:ext cx="1056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800" b="1" dirty="0">
                <a:latin typeface="Calibri" panose="020F0502020204030204" pitchFamily="34" charset="0"/>
                <a:cs typeface="Calibri" panose="020F0502020204030204" pitchFamily="34" charset="0"/>
              </a:rPr>
              <a:t>Davis Whitfield</a:t>
            </a:r>
          </a:p>
          <a:p>
            <a:pPr algn="ctr" eaLnBrk="1" hangingPunct="1">
              <a:spcBef>
                <a:spcPct val="0"/>
              </a:spcBef>
              <a:buClrTx/>
              <a:buFontTx/>
              <a:buNone/>
            </a:pPr>
            <a:r>
              <a:rPr lang="en-US" altLang="en-US" sz="800" dirty="0">
                <a:latin typeface="Calibri" panose="020F0502020204030204" pitchFamily="34" charset="0"/>
                <a:cs typeface="Calibri" panose="020F0502020204030204" pitchFamily="34" charset="0"/>
              </a:rPr>
              <a:t>Chief Operating Officer</a:t>
            </a:r>
          </a:p>
        </p:txBody>
      </p:sp>
      <p:sp>
        <p:nvSpPr>
          <p:cNvPr id="13" name="TextBox 31">
            <a:extLst>
              <a:ext uri="{FF2B5EF4-FFF2-40B4-BE49-F238E27FC236}">
                <a16:creationId xmlns:a16="http://schemas.microsoft.com/office/drawing/2014/main" id="{AB46EBDD-C98B-4D8D-97C1-AAFDE730168B}"/>
              </a:ext>
            </a:extLst>
          </p:cNvPr>
          <p:cNvSpPr txBox="1">
            <a:spLocks noChangeArrowheads="1"/>
          </p:cNvSpPr>
          <p:nvPr/>
        </p:nvSpPr>
        <p:spPr bwMode="auto">
          <a:xfrm>
            <a:off x="3978380" y="5881176"/>
            <a:ext cx="10457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800" b="1" dirty="0">
                <a:latin typeface="Calibri" panose="020F0502020204030204" pitchFamily="34" charset="0"/>
                <a:cs typeface="Calibri" panose="020F0502020204030204" pitchFamily="34" charset="0"/>
              </a:rPr>
              <a:t>Bob Colgate</a:t>
            </a:r>
          </a:p>
          <a:p>
            <a:pPr algn="ctr" eaLnBrk="1" hangingPunct="1">
              <a:spcBef>
                <a:spcPct val="0"/>
              </a:spcBef>
              <a:buClrTx/>
              <a:buFontTx/>
              <a:buNone/>
            </a:pPr>
            <a:r>
              <a:rPr lang="en-US" altLang="en-US" sz="800" dirty="0">
                <a:latin typeface="Calibri" panose="020F0502020204030204" pitchFamily="34" charset="0"/>
                <a:cs typeface="Calibri" panose="020F0502020204030204" pitchFamily="34" charset="0"/>
              </a:rPr>
              <a:t>Football and Sports </a:t>
            </a:r>
          </a:p>
          <a:p>
            <a:pPr algn="ctr" eaLnBrk="1" hangingPunct="1">
              <a:spcBef>
                <a:spcPct val="0"/>
              </a:spcBef>
              <a:buClrTx/>
              <a:buFontTx/>
              <a:buNone/>
            </a:pPr>
            <a:r>
              <a:rPr lang="en-US" altLang="en-US" sz="800" dirty="0">
                <a:latin typeface="Calibri" panose="020F0502020204030204" pitchFamily="34" charset="0"/>
                <a:cs typeface="Calibri" panose="020F0502020204030204" pitchFamily="34" charset="0"/>
              </a:rPr>
              <a:t>Medicine</a:t>
            </a:r>
          </a:p>
        </p:txBody>
      </p:sp>
      <p:sp>
        <p:nvSpPr>
          <p:cNvPr id="14" name="TextBox 32">
            <a:extLst>
              <a:ext uri="{FF2B5EF4-FFF2-40B4-BE49-F238E27FC236}">
                <a16:creationId xmlns:a16="http://schemas.microsoft.com/office/drawing/2014/main" id="{75C74125-8351-491F-A753-3F41A70E5ECF}"/>
              </a:ext>
            </a:extLst>
          </p:cNvPr>
          <p:cNvSpPr txBox="1">
            <a:spLocks noChangeArrowheads="1"/>
          </p:cNvSpPr>
          <p:nvPr/>
        </p:nvSpPr>
        <p:spPr bwMode="auto">
          <a:xfrm>
            <a:off x="6225560" y="5880769"/>
            <a:ext cx="10379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800" b="1" dirty="0">
                <a:latin typeface="Calibri" panose="020F0502020204030204" pitchFamily="34" charset="0"/>
                <a:cs typeface="Calibri" panose="020F0502020204030204" pitchFamily="34" charset="0"/>
              </a:rPr>
              <a:t>Elliot Hopkins</a:t>
            </a:r>
          </a:p>
          <a:p>
            <a:pPr algn="ctr" eaLnBrk="1" hangingPunct="1">
              <a:spcBef>
                <a:spcPct val="0"/>
              </a:spcBef>
              <a:buClrTx/>
              <a:buFontTx/>
              <a:buNone/>
            </a:pPr>
            <a:r>
              <a:rPr lang="en-US" altLang="en-US" sz="800" dirty="0">
                <a:latin typeface="Calibri" panose="020F0502020204030204" pitchFamily="34" charset="0"/>
                <a:cs typeface="Calibri" panose="020F0502020204030204" pitchFamily="34" charset="0"/>
              </a:rPr>
              <a:t>Baseball and Wrestling</a:t>
            </a:r>
          </a:p>
        </p:txBody>
      </p:sp>
      <p:sp>
        <p:nvSpPr>
          <p:cNvPr id="15" name="TextBox 33">
            <a:extLst>
              <a:ext uri="{FF2B5EF4-FFF2-40B4-BE49-F238E27FC236}">
                <a16:creationId xmlns:a16="http://schemas.microsoft.com/office/drawing/2014/main" id="{2DE1D377-FA35-4858-81AA-536B65BCE788}"/>
              </a:ext>
            </a:extLst>
          </p:cNvPr>
          <p:cNvSpPr txBox="1">
            <a:spLocks noChangeArrowheads="1"/>
          </p:cNvSpPr>
          <p:nvPr/>
        </p:nvSpPr>
        <p:spPr bwMode="auto">
          <a:xfrm>
            <a:off x="2880821" y="5880683"/>
            <a:ext cx="10352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800" b="1" dirty="0">
                <a:latin typeface="Calibri" panose="020F0502020204030204" pitchFamily="34" charset="0"/>
                <a:cs typeface="Calibri" panose="020F0502020204030204" pitchFamily="34" charset="0"/>
              </a:rPr>
              <a:t>Lindsey Atkinson</a:t>
            </a:r>
          </a:p>
          <a:p>
            <a:pPr algn="ctr" eaLnBrk="1" hangingPunct="1">
              <a:spcBef>
                <a:spcPct val="0"/>
              </a:spcBef>
              <a:buClrTx/>
              <a:buFontTx/>
              <a:buNone/>
            </a:pPr>
            <a:r>
              <a:rPr lang="en-US" altLang="en-US" sz="800" dirty="0">
                <a:latin typeface="Calibri" panose="020F0502020204030204" pitchFamily="34" charset="0"/>
                <a:cs typeface="Calibri" panose="020F0502020204030204" pitchFamily="34" charset="0"/>
              </a:rPr>
              <a:t>Girls Lacrosse and Volleyball</a:t>
            </a:r>
          </a:p>
        </p:txBody>
      </p:sp>
      <p:sp>
        <p:nvSpPr>
          <p:cNvPr id="16" name="TextBox 34">
            <a:extLst>
              <a:ext uri="{FF2B5EF4-FFF2-40B4-BE49-F238E27FC236}">
                <a16:creationId xmlns:a16="http://schemas.microsoft.com/office/drawing/2014/main" id="{69496604-4DAE-4AE6-8850-BBA263AA381F}"/>
              </a:ext>
            </a:extLst>
          </p:cNvPr>
          <p:cNvSpPr txBox="1">
            <a:spLocks noChangeArrowheads="1"/>
          </p:cNvSpPr>
          <p:nvPr/>
        </p:nvSpPr>
        <p:spPr bwMode="auto">
          <a:xfrm>
            <a:off x="7212814" y="5883089"/>
            <a:ext cx="13088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800" b="1" dirty="0">
                <a:latin typeface="Calibri" panose="020F0502020204030204" pitchFamily="34" charset="0"/>
                <a:cs typeface="Calibri" panose="020F0502020204030204" pitchFamily="34" charset="0"/>
              </a:rPr>
              <a:t>Julie Cochran</a:t>
            </a:r>
          </a:p>
          <a:p>
            <a:pPr algn="ctr" eaLnBrk="1" hangingPunct="1">
              <a:spcBef>
                <a:spcPct val="0"/>
              </a:spcBef>
              <a:buClrTx/>
              <a:buFontTx/>
              <a:buNone/>
            </a:pPr>
            <a:r>
              <a:rPr lang="en-US" altLang="en-US" sz="800" dirty="0">
                <a:latin typeface="Calibri" panose="020F0502020204030204" pitchFamily="34" charset="0"/>
                <a:cs typeface="Calibri" panose="020F0502020204030204" pitchFamily="34" charset="0"/>
              </a:rPr>
              <a:t>Cross Country, Gymnastics, Field Hockey and </a:t>
            </a:r>
          </a:p>
          <a:p>
            <a:pPr algn="ctr" eaLnBrk="1" hangingPunct="1">
              <a:spcBef>
                <a:spcPct val="0"/>
              </a:spcBef>
              <a:buClrTx/>
              <a:buFontTx/>
              <a:buNone/>
            </a:pPr>
            <a:r>
              <a:rPr lang="en-US" altLang="en-US" sz="800" dirty="0">
                <a:latin typeface="Calibri" panose="020F0502020204030204" pitchFamily="34" charset="0"/>
                <a:cs typeface="Calibri" panose="020F0502020204030204" pitchFamily="34" charset="0"/>
              </a:rPr>
              <a:t>Track &amp; Field</a:t>
            </a:r>
          </a:p>
        </p:txBody>
      </p:sp>
      <p:sp>
        <p:nvSpPr>
          <p:cNvPr id="17" name="TextBox 35">
            <a:extLst>
              <a:ext uri="{FF2B5EF4-FFF2-40B4-BE49-F238E27FC236}">
                <a16:creationId xmlns:a16="http://schemas.microsoft.com/office/drawing/2014/main" id="{85E7F913-7CDB-4276-8E21-A27BFC802330}"/>
              </a:ext>
            </a:extLst>
          </p:cNvPr>
          <p:cNvSpPr txBox="1">
            <a:spLocks noChangeArrowheads="1"/>
          </p:cNvSpPr>
          <p:nvPr/>
        </p:nvSpPr>
        <p:spPr bwMode="auto">
          <a:xfrm>
            <a:off x="10721275" y="5881806"/>
            <a:ext cx="10499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800" b="1" dirty="0">
                <a:latin typeface="Calibri" panose="020F0502020204030204" pitchFamily="34" charset="0"/>
                <a:cs typeface="Calibri" panose="020F0502020204030204" pitchFamily="34" charset="0"/>
              </a:rPr>
              <a:t>Dan Schuster</a:t>
            </a:r>
          </a:p>
          <a:p>
            <a:pPr algn="ctr" eaLnBrk="1" hangingPunct="1">
              <a:spcBef>
                <a:spcPct val="0"/>
              </a:spcBef>
              <a:buClrTx/>
              <a:buFontTx/>
              <a:buNone/>
            </a:pPr>
            <a:r>
              <a:rPr lang="en-US" altLang="en-US" sz="800" dirty="0">
                <a:latin typeface="Calibri" panose="020F0502020204030204" pitchFamily="34" charset="0"/>
                <a:cs typeface="Calibri" panose="020F0502020204030204" pitchFamily="34" charset="0"/>
              </a:rPr>
              <a:t>Ice Hockey</a:t>
            </a:r>
          </a:p>
        </p:txBody>
      </p:sp>
      <p:sp>
        <p:nvSpPr>
          <p:cNvPr id="18" name="TextBox 36">
            <a:extLst>
              <a:ext uri="{FF2B5EF4-FFF2-40B4-BE49-F238E27FC236}">
                <a16:creationId xmlns:a16="http://schemas.microsoft.com/office/drawing/2014/main" id="{9EF3EAF3-E3CF-444C-B35E-DB2BEF4B7536}"/>
              </a:ext>
            </a:extLst>
          </p:cNvPr>
          <p:cNvSpPr txBox="1">
            <a:spLocks noChangeArrowheads="1"/>
          </p:cNvSpPr>
          <p:nvPr/>
        </p:nvSpPr>
        <p:spPr bwMode="auto">
          <a:xfrm>
            <a:off x="8371992" y="5881068"/>
            <a:ext cx="12243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800" b="1" dirty="0">
                <a:latin typeface="Calibri" panose="020F0502020204030204" pitchFamily="34" charset="0"/>
                <a:cs typeface="Calibri" panose="020F0502020204030204" pitchFamily="34" charset="0"/>
              </a:rPr>
              <a:t>James Weaver</a:t>
            </a:r>
          </a:p>
          <a:p>
            <a:pPr algn="ctr" eaLnBrk="1" hangingPunct="1">
              <a:spcBef>
                <a:spcPct val="0"/>
              </a:spcBef>
              <a:buClrTx/>
              <a:buFontTx/>
              <a:buNone/>
            </a:pPr>
            <a:r>
              <a:rPr lang="en-US" altLang="en-US" sz="800" dirty="0">
                <a:latin typeface="Calibri" panose="020F0502020204030204" pitchFamily="34" charset="0"/>
                <a:cs typeface="Calibri" panose="020F0502020204030204" pitchFamily="34" charset="0"/>
              </a:rPr>
              <a:t>Boys and Spirit</a:t>
            </a:r>
          </a:p>
        </p:txBody>
      </p:sp>
      <p:sp>
        <p:nvSpPr>
          <p:cNvPr id="19" name="TextBox 37">
            <a:extLst>
              <a:ext uri="{FF2B5EF4-FFF2-40B4-BE49-F238E27FC236}">
                <a16:creationId xmlns:a16="http://schemas.microsoft.com/office/drawing/2014/main" id="{FCF27676-2A17-4D69-A58E-73BBE0AC6CCB}"/>
              </a:ext>
            </a:extLst>
          </p:cNvPr>
          <p:cNvSpPr txBox="1">
            <a:spLocks noChangeArrowheads="1"/>
          </p:cNvSpPr>
          <p:nvPr/>
        </p:nvSpPr>
        <p:spPr bwMode="auto">
          <a:xfrm>
            <a:off x="9583409" y="5885183"/>
            <a:ext cx="10429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800" b="1" dirty="0">
                <a:latin typeface="Calibri" panose="020F0502020204030204" pitchFamily="34" charset="0"/>
                <a:cs typeface="Calibri" panose="020F0502020204030204" pitchFamily="34" charset="0"/>
              </a:rPr>
              <a:t>Theresia Wynns</a:t>
            </a:r>
          </a:p>
          <a:p>
            <a:pPr algn="ctr" eaLnBrk="1" hangingPunct="1">
              <a:spcBef>
                <a:spcPct val="0"/>
              </a:spcBef>
              <a:buClrTx/>
              <a:buFontTx/>
              <a:buNone/>
            </a:pPr>
            <a:r>
              <a:rPr lang="en-US" altLang="en-US" sz="800" dirty="0">
                <a:latin typeface="Calibri" panose="020F0502020204030204" pitchFamily="34" charset="0"/>
                <a:cs typeface="Calibri" panose="020F0502020204030204" pitchFamily="34" charset="0"/>
              </a:rPr>
              <a:t>Basketball and Soccer</a:t>
            </a:r>
          </a:p>
        </p:txBody>
      </p:sp>
      <p:sp>
        <p:nvSpPr>
          <p:cNvPr id="20" name="TextBox 36">
            <a:extLst>
              <a:ext uri="{FF2B5EF4-FFF2-40B4-BE49-F238E27FC236}">
                <a16:creationId xmlns:a16="http://schemas.microsoft.com/office/drawing/2014/main" id="{2254E134-4C8D-4775-93A9-0AEC585CD70B}"/>
              </a:ext>
            </a:extLst>
          </p:cNvPr>
          <p:cNvSpPr txBox="1">
            <a:spLocks noChangeArrowheads="1"/>
          </p:cNvSpPr>
          <p:nvPr/>
        </p:nvSpPr>
        <p:spPr bwMode="auto">
          <a:xfrm>
            <a:off x="5094711" y="5861439"/>
            <a:ext cx="1049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3798"/>
              </a:buClr>
              <a:buFont typeface="Wingdings" pitchFamily="2" charset="2"/>
              <a:buChar char="§"/>
              <a:defRPr sz="2800">
                <a:solidFill>
                  <a:schemeClr val="tx1"/>
                </a:solidFill>
                <a:latin typeface="Frutiger LT 47 LightCn" pitchFamily="34" charset="0"/>
              </a:defRPr>
            </a:lvl1pPr>
            <a:lvl2pPr marL="742950" indent="-285750" eaLnBrk="0" hangingPunct="0">
              <a:spcBef>
                <a:spcPct val="20000"/>
              </a:spcBef>
              <a:buClr>
                <a:srgbClr val="D21034"/>
              </a:buClr>
              <a:buChar char="•"/>
              <a:defRPr sz="2600">
                <a:solidFill>
                  <a:schemeClr val="tx1"/>
                </a:solidFill>
                <a:latin typeface="Frutiger LT 47 LightCn" pitchFamily="34" charset="0"/>
              </a:defRPr>
            </a:lvl2pPr>
            <a:lvl3pPr marL="1143000" indent="-228600" eaLnBrk="0" hangingPunct="0">
              <a:spcBef>
                <a:spcPct val="20000"/>
              </a:spcBef>
              <a:buClr>
                <a:srgbClr val="FFCE00"/>
              </a:buClr>
              <a:buChar char="•"/>
              <a:defRPr sz="2200">
                <a:solidFill>
                  <a:schemeClr val="tx1"/>
                </a:solidFill>
                <a:latin typeface="Frutiger LT 47 LightCn" pitchFamily="34" charset="0"/>
              </a:defRPr>
            </a:lvl3pPr>
            <a:lvl4pPr marL="1600200" indent="-228600" eaLnBrk="0" hangingPunct="0">
              <a:spcBef>
                <a:spcPct val="20000"/>
              </a:spcBef>
              <a:buChar char="–"/>
              <a:defRPr sz="2000">
                <a:solidFill>
                  <a:schemeClr val="tx1"/>
                </a:solidFill>
                <a:latin typeface="Frutiger LT 47 LightCn" pitchFamily="34" charset="0"/>
              </a:defRPr>
            </a:lvl4pPr>
            <a:lvl5pPr marL="2057400" indent="-228600" eaLnBrk="0" hangingPunct="0">
              <a:spcBef>
                <a:spcPct val="20000"/>
              </a:spcBef>
              <a:buChar char="»"/>
              <a:defRPr sz="2000">
                <a:solidFill>
                  <a:schemeClr val="tx1"/>
                </a:solidFill>
                <a:latin typeface="Frutiger LT 47 LightCn" pitchFamily="34" charset="0"/>
              </a:defRPr>
            </a:lvl5pPr>
            <a:lvl6pPr marL="2514600" indent="-228600" eaLnBrk="0" fontAlgn="base" hangingPunct="0">
              <a:spcBef>
                <a:spcPct val="20000"/>
              </a:spcBef>
              <a:spcAft>
                <a:spcPct val="0"/>
              </a:spcAft>
              <a:buChar char="»"/>
              <a:defRPr sz="2000">
                <a:solidFill>
                  <a:schemeClr val="tx1"/>
                </a:solidFill>
                <a:latin typeface="Frutiger LT 47 LightCn" pitchFamily="34" charset="0"/>
              </a:defRPr>
            </a:lvl6pPr>
            <a:lvl7pPr marL="2971800" indent="-228600" eaLnBrk="0" fontAlgn="base" hangingPunct="0">
              <a:spcBef>
                <a:spcPct val="20000"/>
              </a:spcBef>
              <a:spcAft>
                <a:spcPct val="0"/>
              </a:spcAft>
              <a:buChar char="»"/>
              <a:defRPr sz="2000">
                <a:solidFill>
                  <a:schemeClr val="tx1"/>
                </a:solidFill>
                <a:latin typeface="Frutiger LT 47 LightCn" pitchFamily="34" charset="0"/>
              </a:defRPr>
            </a:lvl7pPr>
            <a:lvl8pPr marL="3429000" indent="-228600" eaLnBrk="0" fontAlgn="base" hangingPunct="0">
              <a:spcBef>
                <a:spcPct val="20000"/>
              </a:spcBef>
              <a:spcAft>
                <a:spcPct val="0"/>
              </a:spcAft>
              <a:buChar char="»"/>
              <a:defRPr sz="2000">
                <a:solidFill>
                  <a:schemeClr val="tx1"/>
                </a:solidFill>
                <a:latin typeface="Frutiger LT 47 LightCn" pitchFamily="34" charset="0"/>
              </a:defRPr>
            </a:lvl8pPr>
            <a:lvl9pPr marL="3886200" indent="-228600" eaLnBrk="0" fontAlgn="base" hangingPunct="0">
              <a:spcBef>
                <a:spcPct val="20000"/>
              </a:spcBef>
              <a:spcAft>
                <a:spcPct val="0"/>
              </a:spcAft>
              <a:buChar char="»"/>
              <a:defRPr sz="2000">
                <a:solidFill>
                  <a:schemeClr val="tx1"/>
                </a:solidFill>
                <a:latin typeface="Frutiger LT 47 LightCn" pitchFamily="34" charset="0"/>
              </a:defRPr>
            </a:lvl9pPr>
          </a:lstStyle>
          <a:p>
            <a:pPr algn="ctr" eaLnBrk="1" hangingPunct="1">
              <a:spcBef>
                <a:spcPct val="0"/>
              </a:spcBef>
              <a:buClrTx/>
              <a:buFontTx/>
              <a:buNone/>
            </a:pPr>
            <a:r>
              <a:rPr lang="en-US" altLang="en-US" sz="800" b="1" dirty="0">
                <a:latin typeface="Calibri" panose="020F0502020204030204" pitchFamily="34" charset="0"/>
                <a:cs typeface="Calibri" panose="020F0502020204030204" pitchFamily="34" charset="0"/>
              </a:rPr>
              <a:t>Sandy Searcy</a:t>
            </a:r>
          </a:p>
          <a:p>
            <a:pPr algn="ctr" eaLnBrk="1" hangingPunct="1">
              <a:spcBef>
                <a:spcPct val="0"/>
              </a:spcBef>
              <a:buClrTx/>
              <a:buFontTx/>
              <a:buNone/>
            </a:pPr>
            <a:r>
              <a:rPr lang="en-US" altLang="en-US" sz="800" dirty="0">
                <a:latin typeface="Calibri" panose="020F0502020204030204" pitchFamily="34" charset="0"/>
                <a:cs typeface="Calibri" panose="020F0502020204030204" pitchFamily="34" charset="0"/>
              </a:rPr>
              <a:t>Softball and Swimming &amp; Diving</a:t>
            </a:r>
          </a:p>
        </p:txBody>
      </p:sp>
      <p:pic>
        <p:nvPicPr>
          <p:cNvPr id="22" name="Picture 21" descr="A person smiling for the camera&#10;&#10;Description generated with very high confidence">
            <a:extLst>
              <a:ext uri="{FF2B5EF4-FFF2-40B4-BE49-F238E27FC236}">
                <a16:creationId xmlns:a16="http://schemas.microsoft.com/office/drawing/2014/main" id="{E42F1E27-FD41-4696-9642-8E5E707A20C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0386" t="2781" r="16950" b="25344"/>
          <a:stretch/>
        </p:blipFill>
        <p:spPr>
          <a:xfrm>
            <a:off x="7333950" y="4673762"/>
            <a:ext cx="1055568" cy="1224338"/>
          </a:xfrm>
          <a:prstGeom prst="rect">
            <a:avLst/>
          </a:prstGeom>
        </p:spPr>
      </p:pic>
      <p:pic>
        <p:nvPicPr>
          <p:cNvPr id="23" name="Picture 22" descr="A person smiling for the camera&#10;&#10;Description generated with very high confidence">
            <a:extLst>
              <a:ext uri="{FF2B5EF4-FFF2-40B4-BE49-F238E27FC236}">
                <a16:creationId xmlns:a16="http://schemas.microsoft.com/office/drawing/2014/main" id="{F0AC8297-9299-4A87-87C0-3E81096962E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0703" t="12455" r="10628" b="26428"/>
          <a:stretch/>
        </p:blipFill>
        <p:spPr>
          <a:xfrm>
            <a:off x="2867874" y="4657894"/>
            <a:ext cx="1050263" cy="1233606"/>
          </a:xfrm>
          <a:prstGeom prst="rect">
            <a:avLst/>
          </a:prstGeom>
        </p:spPr>
      </p:pic>
    </p:spTree>
    <p:extLst>
      <p:ext uri="{BB962C8B-B14F-4D97-AF65-F5344CB8AC3E}">
        <p14:creationId xmlns:p14="http://schemas.microsoft.com/office/powerpoint/2010/main" val="26955449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A3A4A-1FC3-45E9-B428-0E6BDCF57E36}"/>
              </a:ext>
            </a:extLst>
          </p:cNvPr>
          <p:cNvSpPr>
            <a:spLocks noGrp="1"/>
          </p:cNvSpPr>
          <p:nvPr>
            <p:ph type="title"/>
          </p:nvPr>
        </p:nvSpPr>
        <p:spPr/>
        <p:txBody>
          <a:bodyPr/>
          <a:lstStyle/>
          <a:p>
            <a:r>
              <a:rPr lang="en-US" dirty="0"/>
              <a:t>Designated hitter</a:t>
            </a:r>
          </a:p>
        </p:txBody>
      </p:sp>
      <p:sp>
        <p:nvSpPr>
          <p:cNvPr id="4" name="Footer Placeholder 3">
            <a:extLst>
              <a:ext uri="{FF2B5EF4-FFF2-40B4-BE49-F238E27FC236}">
                <a16:creationId xmlns:a16="http://schemas.microsoft.com/office/drawing/2014/main" id="{EF1765A3-483A-4323-BC40-2FF480BAB2FD}"/>
              </a:ext>
            </a:extLst>
          </p:cNvPr>
          <p:cNvSpPr>
            <a:spLocks noGrp="1"/>
          </p:cNvSpPr>
          <p:nvPr>
            <p:ph type="ftr" sz="quarter" idx="11"/>
          </p:nvPr>
        </p:nvSpPr>
        <p:spPr/>
        <p:txBody>
          <a:bodyPr/>
          <a:lstStyle/>
          <a:p>
            <a:pPr>
              <a:defRPr/>
            </a:pPr>
            <a:r>
              <a:rPr lang="en-US"/>
              <a:t>www.nfhs.org</a:t>
            </a:r>
          </a:p>
        </p:txBody>
      </p:sp>
      <p:pic>
        <p:nvPicPr>
          <p:cNvPr id="10" name="Content Placeholder 9" descr="A screenshot of a cell phone&#10;&#10;Description automatically generated">
            <a:extLst>
              <a:ext uri="{FF2B5EF4-FFF2-40B4-BE49-F238E27FC236}">
                <a16:creationId xmlns:a16="http://schemas.microsoft.com/office/drawing/2014/main" id="{CB87418E-AC09-4BF6-A2DD-47D185A3F36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44185" y="2047921"/>
            <a:ext cx="4624564" cy="4338637"/>
          </a:xfrm>
        </p:spPr>
      </p:pic>
      <p:sp>
        <p:nvSpPr>
          <p:cNvPr id="3" name="Rectangle 2">
            <a:extLst>
              <a:ext uri="{FF2B5EF4-FFF2-40B4-BE49-F238E27FC236}">
                <a16:creationId xmlns:a16="http://schemas.microsoft.com/office/drawing/2014/main" id="{45D882DC-538C-4BF4-BC70-608F6EB3200F}"/>
              </a:ext>
            </a:extLst>
          </p:cNvPr>
          <p:cNvSpPr/>
          <p:nvPr/>
        </p:nvSpPr>
        <p:spPr>
          <a:xfrm>
            <a:off x="6177532" y="2968853"/>
            <a:ext cx="5559445" cy="2677656"/>
          </a:xfrm>
          <a:prstGeom prst="rect">
            <a:avLst/>
          </a:prstGeom>
        </p:spPr>
        <p:txBody>
          <a:bodyPr wrap="square">
            <a:spAutoFit/>
          </a:bodyPr>
          <a:lstStyle/>
          <a:p>
            <a:r>
              <a:rPr lang="en-US" sz="2400" dirty="0"/>
              <a:t>There are now two options when using a designated hitter: the standard DH and the player/DH. Teams may also still choose to start the game without using a designated hitter (straight 9). All options must be declared prior to the start of the game.</a:t>
            </a:r>
            <a:endParaRPr lang="en-US" sz="3200" dirty="0">
              <a:latin typeface="Palatino"/>
            </a:endParaRPr>
          </a:p>
        </p:txBody>
      </p:sp>
    </p:spTree>
    <p:extLst>
      <p:ext uri="{BB962C8B-B14F-4D97-AF65-F5344CB8AC3E}">
        <p14:creationId xmlns:p14="http://schemas.microsoft.com/office/powerpoint/2010/main" val="17360899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784FB-E800-4199-A207-34900A739CD2}"/>
              </a:ext>
            </a:extLst>
          </p:cNvPr>
          <p:cNvSpPr>
            <a:spLocks noGrp="1"/>
          </p:cNvSpPr>
          <p:nvPr>
            <p:ph type="title"/>
          </p:nvPr>
        </p:nvSpPr>
        <p:spPr/>
        <p:txBody>
          <a:bodyPr/>
          <a:lstStyle/>
          <a:p>
            <a:r>
              <a:rPr lang="en-US" dirty="0"/>
              <a:t>Designated hitter</a:t>
            </a:r>
          </a:p>
        </p:txBody>
      </p:sp>
      <p:sp>
        <p:nvSpPr>
          <p:cNvPr id="4" name="Footer Placeholder 3">
            <a:extLst>
              <a:ext uri="{FF2B5EF4-FFF2-40B4-BE49-F238E27FC236}">
                <a16:creationId xmlns:a16="http://schemas.microsoft.com/office/drawing/2014/main" id="{E05E86C4-4C72-4B8B-8A33-5BE89E380C3C}"/>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3E7CD689-98D2-4D4D-A47F-3E9AEE235AA6}"/>
              </a:ext>
            </a:extLst>
          </p:cNvPr>
          <p:cNvSpPr/>
          <p:nvPr/>
        </p:nvSpPr>
        <p:spPr>
          <a:xfrm>
            <a:off x="7772400" y="2318250"/>
            <a:ext cx="4195234" cy="3785652"/>
          </a:xfrm>
          <a:prstGeom prst="rect">
            <a:avLst/>
          </a:prstGeom>
        </p:spPr>
        <p:txBody>
          <a:bodyPr wrap="square">
            <a:spAutoFit/>
          </a:bodyPr>
          <a:lstStyle/>
          <a:p>
            <a:r>
              <a:rPr lang="en-US" sz="2400" dirty="0"/>
              <a:t>The courtesy runner (CR) can never have any function with a designated hitter (DH). When a DH comes to bat, he is a DH (regardless of either lineup option); when at bat, he can never assume a defensive position. As a result, a CR is never a legal substitute for a DH.</a:t>
            </a:r>
            <a:endParaRPr lang="en-US" sz="3200" dirty="0"/>
          </a:p>
        </p:txBody>
      </p:sp>
      <p:pic>
        <p:nvPicPr>
          <p:cNvPr id="9" name="Picture 8" descr="A picture containing athletic game, sport&#10;&#10;Description automatically generated">
            <a:extLst>
              <a:ext uri="{FF2B5EF4-FFF2-40B4-BE49-F238E27FC236}">
                <a16:creationId xmlns:a16="http://schemas.microsoft.com/office/drawing/2014/main" id="{E4DA8437-1D29-4B59-A4B7-DC3E8AC24D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544" y="2054453"/>
            <a:ext cx="6356822" cy="4288838"/>
          </a:xfrm>
          <a:prstGeom prst="rect">
            <a:avLst/>
          </a:prstGeom>
        </p:spPr>
      </p:pic>
    </p:spTree>
    <p:extLst>
      <p:ext uri="{BB962C8B-B14F-4D97-AF65-F5344CB8AC3E}">
        <p14:creationId xmlns:p14="http://schemas.microsoft.com/office/powerpoint/2010/main" val="10339474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784FB-E800-4199-A207-34900A739CD2}"/>
              </a:ext>
            </a:extLst>
          </p:cNvPr>
          <p:cNvSpPr>
            <a:spLocks noGrp="1"/>
          </p:cNvSpPr>
          <p:nvPr>
            <p:ph type="title"/>
          </p:nvPr>
        </p:nvSpPr>
        <p:spPr/>
        <p:txBody>
          <a:bodyPr/>
          <a:lstStyle/>
          <a:p>
            <a:r>
              <a:rPr lang="en-US" dirty="0"/>
              <a:t>Designated hitter</a:t>
            </a:r>
          </a:p>
        </p:txBody>
      </p:sp>
      <p:sp>
        <p:nvSpPr>
          <p:cNvPr id="4" name="Footer Placeholder 3">
            <a:extLst>
              <a:ext uri="{FF2B5EF4-FFF2-40B4-BE49-F238E27FC236}">
                <a16:creationId xmlns:a16="http://schemas.microsoft.com/office/drawing/2014/main" id="{E05E86C4-4C72-4B8B-8A33-5BE89E380C3C}"/>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3E7CD689-98D2-4D4D-A47F-3E9AEE235AA6}"/>
              </a:ext>
            </a:extLst>
          </p:cNvPr>
          <p:cNvSpPr/>
          <p:nvPr/>
        </p:nvSpPr>
        <p:spPr>
          <a:xfrm>
            <a:off x="7772400" y="2203950"/>
            <a:ext cx="4195234" cy="4647426"/>
          </a:xfrm>
          <a:prstGeom prst="rect">
            <a:avLst/>
          </a:prstGeom>
        </p:spPr>
        <p:txBody>
          <a:bodyPr wrap="square">
            <a:spAutoFit/>
          </a:bodyPr>
          <a:lstStyle/>
          <a:p>
            <a:r>
              <a:rPr lang="en-US" sz="2400" dirty="0"/>
              <a:t>If the DH is batting for another player, when he bats, he is a DH. As a result, if a runner comes in for him when he gets on base, it is a substitution, and that player is now the DH. If the DH is a Player/DH, he is batting as the DH. A substitution by an offensive player would eliminate the role of the DH.</a:t>
            </a:r>
          </a:p>
          <a:p>
            <a:endParaRPr lang="en-US" sz="3200" dirty="0"/>
          </a:p>
        </p:txBody>
      </p:sp>
      <p:pic>
        <p:nvPicPr>
          <p:cNvPr id="9" name="Picture 8" descr="A picture containing athletic game, sport&#10;&#10;Description automatically generated">
            <a:extLst>
              <a:ext uri="{FF2B5EF4-FFF2-40B4-BE49-F238E27FC236}">
                <a16:creationId xmlns:a16="http://schemas.microsoft.com/office/drawing/2014/main" id="{E4DA8437-1D29-4B59-A4B7-DC3E8AC24D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544" y="2054453"/>
            <a:ext cx="6356822" cy="4288838"/>
          </a:xfrm>
          <a:prstGeom prst="rect">
            <a:avLst/>
          </a:prstGeom>
        </p:spPr>
      </p:pic>
    </p:spTree>
    <p:extLst>
      <p:ext uri="{BB962C8B-B14F-4D97-AF65-F5344CB8AC3E}">
        <p14:creationId xmlns:p14="http://schemas.microsoft.com/office/powerpoint/2010/main" val="1633841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AB719-EFBF-4CA7-9797-8E0F237F67DE}"/>
              </a:ext>
            </a:extLst>
          </p:cNvPr>
          <p:cNvSpPr>
            <a:spLocks noGrp="1"/>
          </p:cNvSpPr>
          <p:nvPr>
            <p:ph type="title"/>
          </p:nvPr>
        </p:nvSpPr>
        <p:spPr/>
        <p:txBody>
          <a:bodyPr/>
          <a:lstStyle/>
          <a:p>
            <a:r>
              <a:rPr lang="en-US" dirty="0"/>
              <a:t>Game-ending procedures</a:t>
            </a:r>
          </a:p>
        </p:txBody>
      </p:sp>
      <p:pic>
        <p:nvPicPr>
          <p:cNvPr id="6" name="Content Placeholder 5" descr="A screenshot of a cell phone&#10;&#10;Description automatically generated">
            <a:extLst>
              <a:ext uri="{FF2B5EF4-FFF2-40B4-BE49-F238E27FC236}">
                <a16:creationId xmlns:a16="http://schemas.microsoft.com/office/drawing/2014/main" id="{2E37E6ED-81DA-4A8A-B12C-777E1A5B01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74357" y="2114078"/>
            <a:ext cx="6836064" cy="2629843"/>
          </a:xfrm>
        </p:spPr>
      </p:pic>
      <p:sp>
        <p:nvSpPr>
          <p:cNvPr id="4" name="Footer Placeholder 3">
            <a:extLst>
              <a:ext uri="{FF2B5EF4-FFF2-40B4-BE49-F238E27FC236}">
                <a16:creationId xmlns:a16="http://schemas.microsoft.com/office/drawing/2014/main" id="{B0CB98E5-BB8D-4425-A1BC-99106306EE64}"/>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20074DF8-D84A-434E-8EE9-5E2EFCD2E72F}"/>
              </a:ext>
            </a:extLst>
          </p:cNvPr>
          <p:cNvSpPr/>
          <p:nvPr/>
        </p:nvSpPr>
        <p:spPr>
          <a:xfrm>
            <a:off x="1513901" y="4870376"/>
            <a:ext cx="10453733" cy="1477328"/>
          </a:xfrm>
          <a:prstGeom prst="rect">
            <a:avLst/>
          </a:prstGeom>
        </p:spPr>
        <p:txBody>
          <a:bodyPr wrap="square">
            <a:spAutoFit/>
          </a:bodyPr>
          <a:lstStyle/>
          <a:p>
            <a:r>
              <a:rPr lang="en-US" dirty="0"/>
              <a:t>A state association may adopt game-ending procedures that determine how games are ended, including suspended games. However, if a state does not adopt game-ending procedures, by mutual agreement of the opposing coaches and the umpire-in-chief, any remaining play may be shortened or the game terminated. If a state association has adopted game-ending procedures, only those game-ending procedures may be used, unless the opposing coaches wish to terminate the game (4-2-4).</a:t>
            </a:r>
          </a:p>
        </p:txBody>
      </p:sp>
    </p:spTree>
    <p:extLst>
      <p:ext uri="{BB962C8B-B14F-4D97-AF65-F5344CB8AC3E}">
        <p14:creationId xmlns:p14="http://schemas.microsoft.com/office/powerpoint/2010/main" val="33838825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A8A72-0102-4DFB-AC89-14EC9426F0C2}"/>
              </a:ext>
            </a:extLst>
          </p:cNvPr>
          <p:cNvSpPr>
            <a:spLocks noGrp="1"/>
          </p:cNvSpPr>
          <p:nvPr>
            <p:ph type="title"/>
          </p:nvPr>
        </p:nvSpPr>
        <p:spPr/>
        <p:txBody>
          <a:bodyPr/>
          <a:lstStyle/>
          <a:p>
            <a:r>
              <a:rPr lang="en-US" dirty="0"/>
              <a:t>Force-play slide rule</a:t>
            </a:r>
          </a:p>
        </p:txBody>
      </p:sp>
      <p:pic>
        <p:nvPicPr>
          <p:cNvPr id="6" name="Content Placeholder 5">
            <a:extLst>
              <a:ext uri="{FF2B5EF4-FFF2-40B4-BE49-F238E27FC236}">
                <a16:creationId xmlns:a16="http://schemas.microsoft.com/office/drawing/2014/main" id="{7434A198-D335-47C5-9592-4E7A2DA9B8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2253" y="2041390"/>
            <a:ext cx="6842985" cy="4338637"/>
          </a:xfrm>
        </p:spPr>
      </p:pic>
      <p:sp>
        <p:nvSpPr>
          <p:cNvPr id="4" name="Footer Placeholder 3">
            <a:extLst>
              <a:ext uri="{FF2B5EF4-FFF2-40B4-BE49-F238E27FC236}">
                <a16:creationId xmlns:a16="http://schemas.microsoft.com/office/drawing/2014/main" id="{9C76F9C1-41B1-44D9-A2F7-625CF2766FE5}"/>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449B9639-3A16-4091-A78F-C3138653E8FB}"/>
              </a:ext>
            </a:extLst>
          </p:cNvPr>
          <p:cNvSpPr/>
          <p:nvPr/>
        </p:nvSpPr>
        <p:spPr>
          <a:xfrm>
            <a:off x="8336133" y="2369957"/>
            <a:ext cx="3652668" cy="3785652"/>
          </a:xfrm>
          <a:prstGeom prst="rect">
            <a:avLst/>
          </a:prstGeom>
        </p:spPr>
        <p:txBody>
          <a:bodyPr wrap="square">
            <a:spAutoFit/>
          </a:bodyPr>
          <a:lstStyle/>
          <a:p>
            <a:r>
              <a:rPr lang="en-US" sz="2400" dirty="0"/>
              <a:t>Runners are never required to slide, but if a runner elects to slide at any base, it must be legal. A legal slide can either be feet first or head first. If a runner slides feet first, at least one leg and buttock shall be on the ground. </a:t>
            </a:r>
          </a:p>
        </p:txBody>
      </p:sp>
    </p:spTree>
    <p:extLst>
      <p:ext uri="{BB962C8B-B14F-4D97-AF65-F5344CB8AC3E}">
        <p14:creationId xmlns:p14="http://schemas.microsoft.com/office/powerpoint/2010/main" val="1789978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033E1-EFC9-4074-B9FE-3CCD2D3C4F66}"/>
              </a:ext>
            </a:extLst>
          </p:cNvPr>
          <p:cNvSpPr>
            <a:spLocks noGrp="1"/>
          </p:cNvSpPr>
          <p:nvPr>
            <p:ph type="title"/>
          </p:nvPr>
        </p:nvSpPr>
        <p:spPr/>
        <p:txBody>
          <a:bodyPr/>
          <a:lstStyle/>
          <a:p>
            <a:r>
              <a:rPr lang="en-US" dirty="0"/>
              <a:t>Force-play slide rule</a:t>
            </a:r>
          </a:p>
        </p:txBody>
      </p:sp>
      <p:pic>
        <p:nvPicPr>
          <p:cNvPr id="6" name="Content Placeholder 5">
            <a:extLst>
              <a:ext uri="{FF2B5EF4-FFF2-40B4-BE49-F238E27FC236}">
                <a16:creationId xmlns:a16="http://schemas.microsoft.com/office/drawing/2014/main" id="{92D882B7-1AA2-48C4-BB74-68A29799B0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2143" y="1993900"/>
            <a:ext cx="6875458" cy="4338637"/>
          </a:xfrm>
        </p:spPr>
      </p:pic>
      <p:sp>
        <p:nvSpPr>
          <p:cNvPr id="4" name="Footer Placeholder 3">
            <a:extLst>
              <a:ext uri="{FF2B5EF4-FFF2-40B4-BE49-F238E27FC236}">
                <a16:creationId xmlns:a16="http://schemas.microsoft.com/office/drawing/2014/main" id="{E401FFB6-8F47-4472-9A08-18B02C6DCB87}"/>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62A649C1-5FB3-4ADC-BC16-5AFD70E76F3F}"/>
              </a:ext>
            </a:extLst>
          </p:cNvPr>
          <p:cNvSpPr/>
          <p:nvPr/>
        </p:nvSpPr>
        <p:spPr>
          <a:xfrm>
            <a:off x="8372049" y="3612769"/>
            <a:ext cx="3595585" cy="830997"/>
          </a:xfrm>
          <a:prstGeom prst="rect">
            <a:avLst/>
          </a:prstGeom>
        </p:spPr>
        <p:txBody>
          <a:bodyPr wrap="square">
            <a:spAutoFit/>
          </a:bodyPr>
          <a:lstStyle/>
          <a:p>
            <a:r>
              <a:rPr lang="en-US" sz="2400" dirty="0"/>
              <a:t>Runners may not pop-up into the fielder.</a:t>
            </a:r>
            <a:endParaRPr lang="en-US" sz="3200" dirty="0"/>
          </a:p>
        </p:txBody>
      </p:sp>
    </p:spTree>
    <p:extLst>
      <p:ext uri="{BB962C8B-B14F-4D97-AF65-F5344CB8AC3E}">
        <p14:creationId xmlns:p14="http://schemas.microsoft.com/office/powerpoint/2010/main" val="31742769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44D00-A6E8-4A8D-B0CF-B30FCD1B8766}"/>
              </a:ext>
            </a:extLst>
          </p:cNvPr>
          <p:cNvSpPr>
            <a:spLocks noGrp="1"/>
          </p:cNvSpPr>
          <p:nvPr>
            <p:ph type="title"/>
          </p:nvPr>
        </p:nvSpPr>
        <p:spPr/>
        <p:txBody>
          <a:bodyPr/>
          <a:lstStyle/>
          <a:p>
            <a:r>
              <a:rPr lang="en-US" dirty="0"/>
              <a:t>Force-play slide rule</a:t>
            </a:r>
          </a:p>
        </p:txBody>
      </p:sp>
      <p:pic>
        <p:nvPicPr>
          <p:cNvPr id="6" name="Content Placeholder 5">
            <a:extLst>
              <a:ext uri="{FF2B5EF4-FFF2-40B4-BE49-F238E27FC236}">
                <a16:creationId xmlns:a16="http://schemas.microsoft.com/office/drawing/2014/main" id="{00D69152-4F95-4879-9E74-7BBC48A680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4000" y="2047921"/>
            <a:ext cx="6825620" cy="4338637"/>
          </a:xfrm>
        </p:spPr>
      </p:pic>
      <p:sp>
        <p:nvSpPr>
          <p:cNvPr id="4" name="Footer Placeholder 3">
            <a:extLst>
              <a:ext uri="{FF2B5EF4-FFF2-40B4-BE49-F238E27FC236}">
                <a16:creationId xmlns:a16="http://schemas.microsoft.com/office/drawing/2014/main" id="{91E532D7-96E2-4B2C-95BC-F9F4D7E23022}"/>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8D76787D-3F3C-4534-806A-2752DD0BC202}"/>
              </a:ext>
            </a:extLst>
          </p:cNvPr>
          <p:cNvSpPr/>
          <p:nvPr/>
        </p:nvSpPr>
        <p:spPr>
          <a:xfrm>
            <a:off x="8343361" y="3429000"/>
            <a:ext cx="3480582" cy="1200329"/>
          </a:xfrm>
          <a:prstGeom prst="rect">
            <a:avLst/>
          </a:prstGeom>
        </p:spPr>
        <p:txBody>
          <a:bodyPr wrap="square">
            <a:spAutoFit/>
          </a:bodyPr>
          <a:lstStyle/>
          <a:p>
            <a:r>
              <a:rPr lang="en-US" sz="2400" dirty="0"/>
              <a:t>Runners may not have a leg raised higher than the fielder’s knee.</a:t>
            </a:r>
          </a:p>
        </p:txBody>
      </p:sp>
    </p:spTree>
    <p:extLst>
      <p:ext uri="{BB962C8B-B14F-4D97-AF65-F5344CB8AC3E}">
        <p14:creationId xmlns:p14="http://schemas.microsoft.com/office/powerpoint/2010/main" val="25381720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FA88C-9FD0-4637-840D-E1331ADD90A1}"/>
              </a:ext>
            </a:extLst>
          </p:cNvPr>
          <p:cNvSpPr>
            <a:spLocks noGrp="1"/>
          </p:cNvSpPr>
          <p:nvPr>
            <p:ph type="title"/>
          </p:nvPr>
        </p:nvSpPr>
        <p:spPr/>
        <p:txBody>
          <a:bodyPr/>
          <a:lstStyle/>
          <a:p>
            <a:r>
              <a:rPr lang="en-US" dirty="0"/>
              <a:t>Force-play slide rule</a:t>
            </a:r>
          </a:p>
        </p:txBody>
      </p:sp>
      <p:pic>
        <p:nvPicPr>
          <p:cNvPr id="6" name="Content Placeholder 5" descr="A picture containing text, book&#10;&#10;Description automatically generated">
            <a:extLst>
              <a:ext uri="{FF2B5EF4-FFF2-40B4-BE49-F238E27FC236}">
                <a16:creationId xmlns:a16="http://schemas.microsoft.com/office/drawing/2014/main" id="{33A83E6E-2667-4A54-BF5B-F77B6FC957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3189" y="1993900"/>
            <a:ext cx="4958442" cy="4338637"/>
          </a:xfrm>
        </p:spPr>
      </p:pic>
      <p:sp>
        <p:nvSpPr>
          <p:cNvPr id="4" name="Footer Placeholder 3">
            <a:extLst>
              <a:ext uri="{FF2B5EF4-FFF2-40B4-BE49-F238E27FC236}">
                <a16:creationId xmlns:a16="http://schemas.microsoft.com/office/drawing/2014/main" id="{BA4B08C7-64D5-4EAA-B05D-744B09C6C54D}"/>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9F4FEB5D-AC47-4884-B8EE-BD196E6AFFBA}"/>
              </a:ext>
            </a:extLst>
          </p:cNvPr>
          <p:cNvSpPr/>
          <p:nvPr/>
        </p:nvSpPr>
        <p:spPr>
          <a:xfrm>
            <a:off x="6622742" y="3712001"/>
            <a:ext cx="5282214" cy="830997"/>
          </a:xfrm>
          <a:prstGeom prst="rect">
            <a:avLst/>
          </a:prstGeom>
        </p:spPr>
        <p:txBody>
          <a:bodyPr wrap="square">
            <a:spAutoFit/>
          </a:bodyPr>
          <a:lstStyle/>
          <a:p>
            <a:r>
              <a:rPr lang="en-US" sz="2400" dirty="0"/>
              <a:t>Except at home plate, runners may not slide through or beyond the base.</a:t>
            </a:r>
          </a:p>
        </p:txBody>
      </p:sp>
    </p:spTree>
    <p:extLst>
      <p:ext uri="{BB962C8B-B14F-4D97-AF65-F5344CB8AC3E}">
        <p14:creationId xmlns:p14="http://schemas.microsoft.com/office/powerpoint/2010/main" val="22173920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5A09E-DDCE-4FEA-93E5-1CB71E0EB962}"/>
              </a:ext>
            </a:extLst>
          </p:cNvPr>
          <p:cNvSpPr>
            <a:spLocks noGrp="1"/>
          </p:cNvSpPr>
          <p:nvPr>
            <p:ph type="title"/>
          </p:nvPr>
        </p:nvSpPr>
        <p:spPr/>
        <p:txBody>
          <a:bodyPr/>
          <a:lstStyle/>
          <a:p>
            <a:r>
              <a:rPr lang="en-US" dirty="0"/>
              <a:t>Force-play slide rule</a:t>
            </a:r>
          </a:p>
        </p:txBody>
      </p:sp>
      <p:pic>
        <p:nvPicPr>
          <p:cNvPr id="6" name="Content Placeholder 5">
            <a:extLst>
              <a:ext uri="{FF2B5EF4-FFF2-40B4-BE49-F238E27FC236}">
                <a16:creationId xmlns:a16="http://schemas.microsoft.com/office/drawing/2014/main" id="{4DF87382-360F-4BD1-9B81-A4AEA82B77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2046" y="2041389"/>
            <a:ext cx="5437925" cy="4338637"/>
          </a:xfrm>
        </p:spPr>
      </p:pic>
      <p:sp>
        <p:nvSpPr>
          <p:cNvPr id="4" name="Footer Placeholder 3">
            <a:extLst>
              <a:ext uri="{FF2B5EF4-FFF2-40B4-BE49-F238E27FC236}">
                <a16:creationId xmlns:a16="http://schemas.microsoft.com/office/drawing/2014/main" id="{8B90DE4E-3094-4E4F-8F2F-CF7315856C62}"/>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CFD06FF9-9676-41E2-8090-02D6670CDE84}"/>
              </a:ext>
            </a:extLst>
          </p:cNvPr>
          <p:cNvSpPr/>
          <p:nvPr/>
        </p:nvSpPr>
        <p:spPr>
          <a:xfrm>
            <a:off x="7068970" y="2973337"/>
            <a:ext cx="4740677" cy="2308324"/>
          </a:xfrm>
          <a:prstGeom prst="rect">
            <a:avLst/>
          </a:prstGeom>
        </p:spPr>
        <p:txBody>
          <a:bodyPr wrap="square">
            <a:spAutoFit/>
          </a:bodyPr>
          <a:lstStyle/>
          <a:p>
            <a:r>
              <a:rPr lang="en-US" sz="2400" dirty="0"/>
              <a:t>Runners may not slide away from a base in the direction of the fielder. But a runner may slide in a direction away from a fielder to avoid making contact or altering the play of the fielder.</a:t>
            </a:r>
          </a:p>
        </p:txBody>
      </p:sp>
    </p:spTree>
    <p:extLst>
      <p:ext uri="{BB962C8B-B14F-4D97-AF65-F5344CB8AC3E}">
        <p14:creationId xmlns:p14="http://schemas.microsoft.com/office/powerpoint/2010/main" val="39777803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63186-ED09-4D54-8C0E-6BD79C6ECD31}"/>
              </a:ext>
            </a:extLst>
          </p:cNvPr>
          <p:cNvSpPr>
            <a:spLocks noGrp="1"/>
          </p:cNvSpPr>
          <p:nvPr>
            <p:ph type="title"/>
          </p:nvPr>
        </p:nvSpPr>
        <p:spPr/>
        <p:txBody>
          <a:bodyPr/>
          <a:lstStyle/>
          <a:p>
            <a:r>
              <a:rPr lang="en-US" dirty="0"/>
              <a:t>Force-play slide rule</a:t>
            </a:r>
          </a:p>
        </p:txBody>
      </p:sp>
      <p:pic>
        <p:nvPicPr>
          <p:cNvPr id="6" name="Content Placeholder 5">
            <a:extLst>
              <a:ext uri="{FF2B5EF4-FFF2-40B4-BE49-F238E27FC236}">
                <a16:creationId xmlns:a16="http://schemas.microsoft.com/office/drawing/2014/main" id="{C9FF86F1-4CF5-4182-9A34-E8E661FD1D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6516" y="1993900"/>
            <a:ext cx="6881397" cy="4338637"/>
          </a:xfrm>
        </p:spPr>
      </p:pic>
      <p:sp>
        <p:nvSpPr>
          <p:cNvPr id="4" name="Footer Placeholder 3">
            <a:extLst>
              <a:ext uri="{FF2B5EF4-FFF2-40B4-BE49-F238E27FC236}">
                <a16:creationId xmlns:a16="http://schemas.microsoft.com/office/drawing/2014/main" id="{3D9C3253-068E-4B22-9493-0467684A565A}"/>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5C1BB6E7-3D6D-4FC9-8717-11B3182FAE3D}"/>
              </a:ext>
            </a:extLst>
          </p:cNvPr>
          <p:cNvSpPr/>
          <p:nvPr/>
        </p:nvSpPr>
        <p:spPr>
          <a:xfrm>
            <a:off x="8300621" y="2270392"/>
            <a:ext cx="3688180" cy="3416320"/>
          </a:xfrm>
          <a:prstGeom prst="rect">
            <a:avLst/>
          </a:prstGeom>
        </p:spPr>
        <p:txBody>
          <a:bodyPr wrap="square">
            <a:spAutoFit/>
          </a:bodyPr>
          <a:lstStyle/>
          <a:p>
            <a:r>
              <a:rPr lang="en-US" sz="2400" dirty="0"/>
              <a:t>The runner is out when he illegally slides. On a force play, the runner is also guilty of interference. The batter-runner is also declared out and all other runners must return to the base occupied at the time of the pitch.</a:t>
            </a:r>
            <a:endParaRPr lang="en-US" sz="3200" dirty="0"/>
          </a:p>
        </p:txBody>
      </p:sp>
    </p:spTree>
    <p:extLst>
      <p:ext uri="{BB962C8B-B14F-4D97-AF65-F5344CB8AC3E}">
        <p14:creationId xmlns:p14="http://schemas.microsoft.com/office/powerpoint/2010/main" val="17298953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F5C2C-FF2F-4349-B016-F0A3255BB736}"/>
              </a:ext>
            </a:extLst>
          </p:cNvPr>
          <p:cNvSpPr>
            <a:spLocks noGrp="1"/>
          </p:cNvSpPr>
          <p:nvPr>
            <p:ph type="title"/>
          </p:nvPr>
        </p:nvSpPr>
        <p:spPr/>
        <p:txBody>
          <a:bodyPr/>
          <a:lstStyle/>
          <a:p>
            <a:r>
              <a:rPr lang="en-US" dirty="0"/>
              <a:t>NEW NFHS Rules App</a:t>
            </a:r>
          </a:p>
        </p:txBody>
      </p:sp>
      <p:sp>
        <p:nvSpPr>
          <p:cNvPr id="3" name="Content Placeholder 2">
            <a:extLst>
              <a:ext uri="{FF2B5EF4-FFF2-40B4-BE49-F238E27FC236}">
                <a16:creationId xmlns:a16="http://schemas.microsoft.com/office/drawing/2014/main" id="{87878C79-37AF-4424-BE3E-A332969CA269}"/>
              </a:ext>
            </a:extLst>
          </p:cNvPr>
          <p:cNvSpPr>
            <a:spLocks noGrp="1"/>
          </p:cNvSpPr>
          <p:nvPr>
            <p:ph idx="1"/>
          </p:nvPr>
        </p:nvSpPr>
        <p:spPr>
          <a:xfrm>
            <a:off x="5067300" y="1989139"/>
            <a:ext cx="6900334" cy="4338637"/>
          </a:xfrm>
        </p:spPr>
        <p:txBody>
          <a:bodyPr/>
          <a:lstStyle/>
          <a:p>
            <a:r>
              <a:rPr lang="en-US" dirty="0"/>
              <a:t>Rules App features:</a:t>
            </a:r>
          </a:p>
          <a:p>
            <a:pPr lvl="1"/>
            <a:r>
              <a:rPr lang="en-US" dirty="0"/>
              <a:t>Searchable</a:t>
            </a:r>
          </a:p>
          <a:p>
            <a:pPr lvl="1"/>
            <a:r>
              <a:rPr lang="en-US" dirty="0"/>
              <a:t>Highlight notes</a:t>
            </a:r>
          </a:p>
          <a:p>
            <a:pPr lvl="1"/>
            <a:r>
              <a:rPr lang="en-US" dirty="0"/>
              <a:t>Bookmarks</a:t>
            </a:r>
          </a:p>
          <a:p>
            <a:pPr lvl="1"/>
            <a:r>
              <a:rPr lang="en-US" dirty="0"/>
              <a:t>Quizzes for all sports</a:t>
            </a:r>
          </a:p>
          <a:p>
            <a:pPr lvl="1"/>
            <a:r>
              <a:rPr lang="en-US" dirty="0"/>
              <a:t>Easy navigation</a:t>
            </a:r>
          </a:p>
          <a:p>
            <a:pPr lvl="1"/>
            <a:r>
              <a:rPr lang="en-US" dirty="0"/>
              <a:t>Immediate availability</a:t>
            </a:r>
          </a:p>
          <a:p>
            <a:pPr lvl="1"/>
            <a:r>
              <a:rPr lang="en-US" dirty="0"/>
              <a:t>Free to paid members of the NFHS Coaches </a:t>
            </a:r>
            <a:br>
              <a:rPr lang="en-US" dirty="0"/>
            </a:br>
            <a:r>
              <a:rPr lang="en-US" dirty="0"/>
              <a:t>and Officials Associations</a:t>
            </a:r>
          </a:p>
          <a:p>
            <a:pPr lvl="1"/>
            <a:r>
              <a:rPr lang="en-US" dirty="0">
                <a:hlinkClick r:id="rId3"/>
              </a:rPr>
              <a:t>www.nfhs.org/erules</a:t>
            </a:r>
            <a:r>
              <a:rPr lang="en-US" dirty="0"/>
              <a:t> for more information</a:t>
            </a:r>
          </a:p>
        </p:txBody>
      </p:sp>
      <p:sp>
        <p:nvSpPr>
          <p:cNvPr id="4" name="Footer Placeholder 3">
            <a:extLst>
              <a:ext uri="{FF2B5EF4-FFF2-40B4-BE49-F238E27FC236}">
                <a16:creationId xmlns:a16="http://schemas.microsoft.com/office/drawing/2014/main" id="{5D8FA7EE-1E51-4C08-81DE-D03D70177F7D}"/>
              </a:ext>
            </a:extLst>
          </p:cNvPr>
          <p:cNvSpPr>
            <a:spLocks noGrp="1"/>
          </p:cNvSpPr>
          <p:nvPr>
            <p:ph type="ftr" sz="quarter" idx="11"/>
          </p:nvPr>
        </p:nvSpPr>
        <p:spPr/>
        <p:txBody>
          <a:bodyPr/>
          <a:lstStyle/>
          <a:p>
            <a:pPr>
              <a:defRPr/>
            </a:pPr>
            <a:r>
              <a:rPr lang="en-US"/>
              <a:t>www.nfhs.org</a:t>
            </a:r>
          </a:p>
        </p:txBody>
      </p:sp>
      <p:pic>
        <p:nvPicPr>
          <p:cNvPr id="5" name="Content Placeholder 7">
            <a:extLst>
              <a:ext uri="{FF2B5EF4-FFF2-40B4-BE49-F238E27FC236}">
                <a16:creationId xmlns:a16="http://schemas.microsoft.com/office/drawing/2014/main" id="{F1FBF074-E816-4B43-8A24-5937896123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040664" y="1976935"/>
            <a:ext cx="2509025" cy="4462692"/>
          </a:xfrm>
          <a:prstGeom prst="rect">
            <a:avLst/>
          </a:prstGeom>
          <a:noFill/>
          <a:ln w="9525">
            <a:noFill/>
            <a:miter lim="800000"/>
            <a:headEnd/>
            <a:tailEnd/>
          </a:ln>
        </p:spPr>
      </p:pic>
    </p:spTree>
    <p:extLst>
      <p:ext uri="{BB962C8B-B14F-4D97-AF65-F5344CB8AC3E}">
        <p14:creationId xmlns:p14="http://schemas.microsoft.com/office/powerpoint/2010/main" val="29819724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Force-play slide rule example 1</a:t>
            </a:r>
            <a:endParaRPr lang="en-US" dirty="0"/>
          </a:p>
        </p:txBody>
      </p:sp>
      <p:sp>
        <p:nvSpPr>
          <p:cNvPr id="3" name="Content Placeholder 2"/>
          <p:cNvSpPr>
            <a:spLocks noGrp="1"/>
          </p:cNvSpPr>
          <p:nvPr>
            <p:ph idx="1"/>
          </p:nvPr>
        </p:nvSpPr>
        <p:spPr/>
        <p:txBody>
          <a:bodyPr/>
          <a:lstStyle/>
          <a:p>
            <a:pPr marL="0" indent="0">
              <a:buNone/>
            </a:pPr>
            <a:r>
              <a:rPr lang="en-US" sz="3200" dirty="0"/>
              <a:t>R1 is on the first base. B2 hits a ground ball to the shortstop who flips to the second baseman covering second to turn a double </a:t>
            </a:r>
            <a:r>
              <a:rPr lang="en-US" sz="3200" dirty="0" smtClean="0"/>
              <a:t>play.  R1 </a:t>
            </a:r>
            <a:r>
              <a:rPr lang="en-US" sz="3200" dirty="0"/>
              <a:t>runs to second base and goes in directly to second base standing up. No contact is made with the second baseman, but the second baseman must take a step to the side to make the throw to first. </a:t>
            </a:r>
            <a:endParaRPr lang="en-US" sz="3200" dirty="0" smtClean="0"/>
          </a:p>
          <a:p>
            <a:pPr marL="0" indent="0">
              <a:buNone/>
            </a:pPr>
            <a:endParaRPr lang="en-US" sz="3200" dirty="0"/>
          </a:p>
          <a:p>
            <a:pPr marL="0" indent="0" algn="ctr">
              <a:buNone/>
            </a:pPr>
            <a:r>
              <a:rPr lang="en-US" sz="4800" dirty="0" smtClean="0"/>
              <a:t>What is the proper call? </a:t>
            </a:r>
            <a:r>
              <a:rPr lang="en-US" sz="3200" dirty="0"/>
              <a:t/>
            </a:r>
            <a:br>
              <a:rPr lang="en-US" sz="3200" dirty="0"/>
            </a:br>
            <a:endParaRPr lang="en-US" sz="3200" dirty="0"/>
          </a:p>
          <a:p>
            <a:endParaRPr lang="en-US"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spTree>
    <p:extLst>
      <p:ext uri="{BB962C8B-B14F-4D97-AF65-F5344CB8AC3E}">
        <p14:creationId xmlns:p14="http://schemas.microsoft.com/office/powerpoint/2010/main" val="32024518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Force-play slide rule example 1 Answer</a:t>
            </a:r>
            <a:endParaRPr lang="en-US" dirty="0"/>
          </a:p>
        </p:txBody>
      </p:sp>
      <p:sp>
        <p:nvSpPr>
          <p:cNvPr id="3" name="Content Placeholder 2"/>
          <p:cNvSpPr>
            <a:spLocks noGrp="1"/>
          </p:cNvSpPr>
          <p:nvPr>
            <p:ph idx="1"/>
          </p:nvPr>
        </p:nvSpPr>
        <p:spPr/>
        <p:txBody>
          <a:bodyPr/>
          <a:lstStyle/>
          <a:p>
            <a:r>
              <a:rPr lang="en-US" sz="4000" b="1" dirty="0" smtClean="0"/>
              <a:t>This is interference</a:t>
            </a:r>
            <a:r>
              <a:rPr lang="en-US" sz="4000" dirty="0" smtClean="0"/>
              <a:t>.  R1 is already out so time is called and the Batter-Runner is declared out for the interference. </a:t>
            </a:r>
          </a:p>
          <a:p>
            <a:endParaRPr lang="en-US" sz="4000" dirty="0"/>
          </a:p>
          <a:p>
            <a:r>
              <a:rPr lang="en-US" sz="4000" dirty="0" smtClean="0"/>
              <a:t>Combine rules 2-32-1 and 8-4-2b </a:t>
            </a:r>
            <a:r>
              <a:rPr lang="en-US" sz="3200" dirty="0"/>
              <a:t/>
            </a:r>
            <a:br>
              <a:rPr lang="en-US" sz="3200" dirty="0"/>
            </a:br>
            <a:endParaRPr lang="en-US" sz="3200" dirty="0"/>
          </a:p>
          <a:p>
            <a:endParaRPr lang="en-US"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spTree>
    <p:extLst>
      <p:ext uri="{BB962C8B-B14F-4D97-AF65-F5344CB8AC3E}">
        <p14:creationId xmlns:p14="http://schemas.microsoft.com/office/powerpoint/2010/main" val="411597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Force-play slide rule example 2</a:t>
            </a:r>
            <a:endParaRPr lang="en-US" dirty="0"/>
          </a:p>
        </p:txBody>
      </p:sp>
      <p:sp>
        <p:nvSpPr>
          <p:cNvPr id="3" name="Content Placeholder 2"/>
          <p:cNvSpPr>
            <a:spLocks noGrp="1"/>
          </p:cNvSpPr>
          <p:nvPr>
            <p:ph idx="1"/>
          </p:nvPr>
        </p:nvSpPr>
        <p:spPr/>
        <p:txBody>
          <a:bodyPr/>
          <a:lstStyle/>
          <a:p>
            <a:pPr marL="0" indent="0">
              <a:buNone/>
            </a:pPr>
            <a:r>
              <a:rPr lang="en-US" sz="3200" dirty="0"/>
              <a:t>R1 is on the first base. B2 hits a ground ball to the </a:t>
            </a:r>
            <a:r>
              <a:rPr lang="en-US" sz="3200" dirty="0" smtClean="0"/>
              <a:t>second baseman </a:t>
            </a:r>
            <a:r>
              <a:rPr lang="en-US" sz="3200" dirty="0"/>
              <a:t>who flips to the </a:t>
            </a:r>
            <a:r>
              <a:rPr lang="en-US" sz="3200" dirty="0" smtClean="0"/>
              <a:t>shortstop covering </a:t>
            </a:r>
            <a:r>
              <a:rPr lang="en-US" sz="3200" dirty="0"/>
              <a:t>second to turn a double play. </a:t>
            </a:r>
            <a:r>
              <a:rPr lang="en-US" sz="3200" dirty="0" smtClean="0"/>
              <a:t> R1 </a:t>
            </a:r>
            <a:r>
              <a:rPr lang="en-US" sz="3200" dirty="0"/>
              <a:t>runs to second base and goes in directly to second base standing up. No contact is made with the </a:t>
            </a:r>
            <a:r>
              <a:rPr lang="en-US" sz="3200" dirty="0" smtClean="0"/>
              <a:t>shortstop, </a:t>
            </a:r>
            <a:r>
              <a:rPr lang="en-US" sz="3200" dirty="0"/>
              <a:t>but the </a:t>
            </a:r>
            <a:r>
              <a:rPr lang="en-US" sz="3200" dirty="0" smtClean="0"/>
              <a:t>shortstop’s throw </a:t>
            </a:r>
            <a:r>
              <a:rPr lang="en-US" sz="3200" dirty="0"/>
              <a:t>hits R1 directly in the chest. </a:t>
            </a:r>
            <a:r>
              <a:rPr lang="en-US" dirty="0"/>
              <a:t/>
            </a:r>
            <a:br>
              <a:rPr lang="en-US" dirty="0"/>
            </a:br>
            <a:endParaRPr lang="en-US" dirty="0"/>
          </a:p>
          <a:p>
            <a:pPr marL="0" indent="0" algn="ctr">
              <a:buNone/>
            </a:pPr>
            <a:r>
              <a:rPr lang="en-US" sz="4800" dirty="0" smtClean="0"/>
              <a:t>What is the proper call?</a:t>
            </a:r>
            <a:endParaRPr lang="en-US" sz="4800"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spTree>
    <p:extLst>
      <p:ext uri="{BB962C8B-B14F-4D97-AF65-F5344CB8AC3E}">
        <p14:creationId xmlns:p14="http://schemas.microsoft.com/office/powerpoint/2010/main" val="25173295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Force-play slide rule example 2 answer</a:t>
            </a:r>
            <a:endParaRPr lang="en-US" dirty="0"/>
          </a:p>
        </p:txBody>
      </p:sp>
      <p:sp>
        <p:nvSpPr>
          <p:cNvPr id="3" name="Content Placeholder 2"/>
          <p:cNvSpPr>
            <a:spLocks noGrp="1"/>
          </p:cNvSpPr>
          <p:nvPr>
            <p:ph idx="1"/>
          </p:nvPr>
        </p:nvSpPr>
        <p:spPr/>
        <p:txBody>
          <a:bodyPr/>
          <a:lstStyle/>
          <a:p>
            <a:r>
              <a:rPr lang="en-US" sz="4000" b="1" dirty="0"/>
              <a:t>This is interference</a:t>
            </a:r>
            <a:r>
              <a:rPr lang="en-US" sz="4000" dirty="0"/>
              <a:t>.  R1 is already out so time is called and the Batter-Runner is declared out for the interference. </a:t>
            </a:r>
          </a:p>
          <a:p>
            <a:endParaRPr lang="en-US" sz="4000" dirty="0"/>
          </a:p>
          <a:p>
            <a:r>
              <a:rPr lang="en-US" sz="4000" dirty="0"/>
              <a:t>Combine rules 2-32-1 and 8-4-2b</a:t>
            </a:r>
            <a:r>
              <a:rPr lang="en-US" dirty="0"/>
              <a:t/>
            </a:r>
            <a:br>
              <a:rPr lang="en-US" dirty="0"/>
            </a:br>
            <a:endParaRPr lang="en-US" dirty="0"/>
          </a:p>
          <a:p>
            <a:endParaRPr lang="en-US"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spTree>
    <p:extLst>
      <p:ext uri="{BB962C8B-B14F-4D97-AF65-F5344CB8AC3E}">
        <p14:creationId xmlns:p14="http://schemas.microsoft.com/office/powerpoint/2010/main" val="92481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Force-play slide rule example 3</a:t>
            </a:r>
            <a:endParaRPr lang="en-US" dirty="0"/>
          </a:p>
        </p:txBody>
      </p:sp>
      <p:sp>
        <p:nvSpPr>
          <p:cNvPr id="3" name="Content Placeholder 2"/>
          <p:cNvSpPr>
            <a:spLocks noGrp="1"/>
          </p:cNvSpPr>
          <p:nvPr>
            <p:ph idx="1"/>
          </p:nvPr>
        </p:nvSpPr>
        <p:spPr/>
        <p:txBody>
          <a:bodyPr/>
          <a:lstStyle/>
          <a:p>
            <a:pPr marL="0" indent="0">
              <a:buNone/>
            </a:pPr>
            <a:r>
              <a:rPr lang="en-US" sz="3200" dirty="0"/>
              <a:t>R1 is on the first base. B2 hits a ground ball to the shortstop who flips to the second baseman covering second to turn a double play. </a:t>
            </a:r>
            <a:r>
              <a:rPr lang="en-US" sz="3200" dirty="0" smtClean="0"/>
              <a:t> R1 </a:t>
            </a:r>
            <a:r>
              <a:rPr lang="en-US" sz="3200" dirty="0"/>
              <a:t>runs to second base and goes in directly to second base standing up. As R1 reaches second base, he makes contact with the second baseman as he is reaching second base</a:t>
            </a:r>
            <a:r>
              <a:rPr lang="en-US" sz="3200" dirty="0" smtClean="0"/>
              <a:t>.</a:t>
            </a:r>
          </a:p>
          <a:p>
            <a:pPr marL="0" indent="0">
              <a:buNone/>
            </a:pPr>
            <a:endParaRPr lang="en-US" sz="3200" dirty="0"/>
          </a:p>
          <a:p>
            <a:pPr marL="0" indent="0" algn="ctr">
              <a:buNone/>
            </a:pPr>
            <a:r>
              <a:rPr lang="en-US" sz="4400" dirty="0" smtClean="0"/>
              <a:t>What is the proper call?</a:t>
            </a:r>
            <a:r>
              <a:rPr lang="en-US" dirty="0"/>
              <a:t/>
            </a:r>
            <a:br>
              <a:rPr lang="en-US" dirty="0"/>
            </a:br>
            <a:endParaRPr lang="en-US" dirty="0"/>
          </a:p>
          <a:p>
            <a:endParaRPr lang="en-US"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spTree>
    <p:extLst>
      <p:ext uri="{BB962C8B-B14F-4D97-AF65-F5344CB8AC3E}">
        <p14:creationId xmlns:p14="http://schemas.microsoft.com/office/powerpoint/2010/main" val="14029201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Force-play slide rule example 3 answer</a:t>
            </a:r>
            <a:endParaRPr lang="en-US" dirty="0"/>
          </a:p>
        </p:txBody>
      </p:sp>
      <p:sp>
        <p:nvSpPr>
          <p:cNvPr id="3" name="Content Placeholder 2"/>
          <p:cNvSpPr>
            <a:spLocks noGrp="1"/>
          </p:cNvSpPr>
          <p:nvPr>
            <p:ph idx="1"/>
          </p:nvPr>
        </p:nvSpPr>
        <p:spPr/>
        <p:txBody>
          <a:bodyPr/>
          <a:lstStyle/>
          <a:p>
            <a:r>
              <a:rPr lang="en-US" sz="4000" b="1" dirty="0"/>
              <a:t>This is interference</a:t>
            </a:r>
            <a:r>
              <a:rPr lang="en-US" sz="4000" dirty="0"/>
              <a:t>.  R1 is already out so time is called and the Batter-Runner is declared out for the interference. </a:t>
            </a:r>
          </a:p>
          <a:p>
            <a:endParaRPr lang="en-US" sz="4000" dirty="0"/>
          </a:p>
          <a:p>
            <a:r>
              <a:rPr lang="en-US" sz="4000" dirty="0"/>
              <a:t>Combine rules 2-32-1 and 8-4-2b</a:t>
            </a:r>
            <a:r>
              <a:rPr lang="en-US" dirty="0"/>
              <a:t/>
            </a:r>
            <a:br>
              <a:rPr lang="en-US" dirty="0"/>
            </a:br>
            <a:endParaRPr lang="en-US" dirty="0"/>
          </a:p>
          <a:p>
            <a:endParaRPr lang="en-US"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spTree>
    <p:extLst>
      <p:ext uri="{BB962C8B-B14F-4D97-AF65-F5344CB8AC3E}">
        <p14:creationId xmlns:p14="http://schemas.microsoft.com/office/powerpoint/2010/main" val="3986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7720F-6B3D-40B8-A883-8A2B05B1C59C}"/>
              </a:ext>
            </a:extLst>
          </p:cNvPr>
          <p:cNvSpPr>
            <a:spLocks noGrp="1"/>
          </p:cNvSpPr>
          <p:nvPr>
            <p:ph type="title"/>
          </p:nvPr>
        </p:nvSpPr>
        <p:spPr/>
        <p:txBody>
          <a:bodyPr/>
          <a:lstStyle/>
          <a:p>
            <a:r>
              <a:rPr lang="en-US" dirty="0"/>
              <a:t>COMPLIANT BASEBALL</a:t>
            </a:r>
          </a:p>
        </p:txBody>
      </p:sp>
      <p:pic>
        <p:nvPicPr>
          <p:cNvPr id="6" name="Content Placeholder 5" descr="A picture containing baseball&#10;&#10;Description automatically generated">
            <a:extLst>
              <a:ext uri="{FF2B5EF4-FFF2-40B4-BE49-F238E27FC236}">
                <a16:creationId xmlns:a16="http://schemas.microsoft.com/office/drawing/2014/main" id="{7A89015F-D2AD-4C0F-9229-6AF605A995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0445" y="2047921"/>
            <a:ext cx="4724293" cy="4338637"/>
          </a:xfrm>
        </p:spPr>
      </p:pic>
      <p:sp>
        <p:nvSpPr>
          <p:cNvPr id="4" name="Footer Placeholder 3">
            <a:extLst>
              <a:ext uri="{FF2B5EF4-FFF2-40B4-BE49-F238E27FC236}">
                <a16:creationId xmlns:a16="http://schemas.microsoft.com/office/drawing/2014/main" id="{9D80D442-4ADA-467F-973B-76E98500AA03}"/>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2C7FD884-6E3D-49F6-B8AC-852D35571C1E}"/>
              </a:ext>
            </a:extLst>
          </p:cNvPr>
          <p:cNvSpPr/>
          <p:nvPr/>
        </p:nvSpPr>
        <p:spPr>
          <a:xfrm>
            <a:off x="6483876" y="2973337"/>
            <a:ext cx="5175428" cy="2308324"/>
          </a:xfrm>
          <a:prstGeom prst="rect">
            <a:avLst/>
          </a:prstGeom>
        </p:spPr>
        <p:txBody>
          <a:bodyPr wrap="square">
            <a:spAutoFit/>
          </a:bodyPr>
          <a:lstStyle/>
          <a:p>
            <a:r>
              <a:rPr lang="en-US" sz="2400" dirty="0"/>
              <a:t>The ball shall meet the current NOCSAE standard for baseball effective January 1, 2020. The NFHS authentication mark and the NOCSAE mark shall both be visible on the ball.</a:t>
            </a:r>
          </a:p>
        </p:txBody>
      </p:sp>
    </p:spTree>
    <p:extLst>
      <p:ext uri="{BB962C8B-B14F-4D97-AF65-F5344CB8AC3E}">
        <p14:creationId xmlns:p14="http://schemas.microsoft.com/office/powerpoint/2010/main" val="10139405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1FA3D-E7BE-431A-8E91-8530C933BC7F}"/>
              </a:ext>
            </a:extLst>
          </p:cNvPr>
          <p:cNvSpPr>
            <a:spLocks noGrp="1"/>
          </p:cNvSpPr>
          <p:nvPr>
            <p:ph type="title"/>
          </p:nvPr>
        </p:nvSpPr>
        <p:spPr/>
        <p:txBody>
          <a:bodyPr/>
          <a:lstStyle/>
          <a:p>
            <a:r>
              <a:rPr lang="en-US" dirty="0"/>
              <a:t>Baseballs</a:t>
            </a:r>
            <a:br>
              <a:rPr lang="en-US" dirty="0"/>
            </a:br>
            <a:r>
              <a:rPr lang="en-US" dirty="0"/>
              <a:t>Rule 1-3-1</a:t>
            </a:r>
          </a:p>
        </p:txBody>
      </p:sp>
      <p:sp>
        <p:nvSpPr>
          <p:cNvPr id="3" name="Content Placeholder 2">
            <a:extLst>
              <a:ext uri="{FF2B5EF4-FFF2-40B4-BE49-F238E27FC236}">
                <a16:creationId xmlns:a16="http://schemas.microsoft.com/office/drawing/2014/main" id="{9A24368C-896D-4690-B435-A6558C342DC8}"/>
              </a:ext>
            </a:extLst>
          </p:cNvPr>
          <p:cNvSpPr>
            <a:spLocks noGrp="1"/>
          </p:cNvSpPr>
          <p:nvPr>
            <p:ph idx="1"/>
          </p:nvPr>
        </p:nvSpPr>
        <p:spPr/>
        <p:txBody>
          <a:bodyPr/>
          <a:lstStyle/>
          <a:p>
            <a:r>
              <a:rPr lang="en-US" u="sng" dirty="0"/>
              <a:t>Effective January 1, 2020 </a:t>
            </a:r>
            <a:r>
              <a:rPr lang="en-US" dirty="0"/>
              <a:t>the SEI/NOCSAE mark is required on all baseballs that meet the NOCSAE standard that will be used in high school competition.</a:t>
            </a:r>
          </a:p>
          <a:p>
            <a:r>
              <a:rPr lang="en-US" dirty="0"/>
              <a:t>Baseballs shall have the SEI/NOCSAE mark along with the NFHS Authenticating Mark.</a:t>
            </a:r>
          </a:p>
          <a:p>
            <a:pPr marL="0" indent="0">
              <a:buNone/>
            </a:pPr>
            <a:r>
              <a:rPr lang="en-US" b="1" dirty="0"/>
              <a:t> </a:t>
            </a:r>
          </a:p>
          <a:p>
            <a:r>
              <a:rPr lang="en-US" b="1" dirty="0"/>
              <a:t>Rationale:</a:t>
            </a:r>
          </a:p>
          <a:p>
            <a:pPr marL="0" indent="0">
              <a:buNone/>
            </a:pPr>
            <a:r>
              <a:rPr lang="en-US" dirty="0">
                <a:solidFill>
                  <a:srgbClr val="000000"/>
                </a:solidFill>
              </a:rPr>
              <a:t>To maintain a consistent and uniform standard for high school competition. To ensure that every baseball manufactured meets the same level of quality and playability. </a:t>
            </a:r>
          </a:p>
          <a:p>
            <a:endParaRPr lang="en-US" dirty="0"/>
          </a:p>
          <a:p>
            <a:endParaRPr lang="en-US" dirty="0"/>
          </a:p>
        </p:txBody>
      </p:sp>
      <p:sp>
        <p:nvSpPr>
          <p:cNvPr id="4" name="Footer Placeholder 3">
            <a:extLst>
              <a:ext uri="{FF2B5EF4-FFF2-40B4-BE49-F238E27FC236}">
                <a16:creationId xmlns:a16="http://schemas.microsoft.com/office/drawing/2014/main" id="{8CC9643F-B6BF-46B9-8B94-F98DED7290E2}"/>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3982840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Compliant Baseball - Penalty</a:t>
            </a:r>
            <a:endParaRPr lang="en-US" dirty="0"/>
          </a:p>
        </p:txBody>
      </p:sp>
      <p:sp>
        <p:nvSpPr>
          <p:cNvPr id="3" name="Content Placeholder 2"/>
          <p:cNvSpPr>
            <a:spLocks noGrp="1"/>
          </p:cNvSpPr>
          <p:nvPr>
            <p:ph idx="1"/>
          </p:nvPr>
        </p:nvSpPr>
        <p:spPr/>
        <p:txBody>
          <a:bodyPr/>
          <a:lstStyle/>
          <a:p>
            <a:r>
              <a:rPr lang="en-US" sz="4000" dirty="0"/>
              <a:t>There is </a:t>
            </a:r>
            <a:r>
              <a:rPr lang="en-US" sz="4000" b="1" dirty="0"/>
              <a:t>no</a:t>
            </a:r>
            <a:r>
              <a:rPr lang="en-US" sz="4000" dirty="0"/>
              <a:t> penalty listed in the rule book.  </a:t>
            </a:r>
          </a:p>
          <a:p>
            <a:r>
              <a:rPr lang="en-US" sz="4000" dirty="0"/>
              <a:t>If a baseball does not have the NOCSAE mark, report the coach/team/school to NYSPHSAA </a:t>
            </a:r>
          </a:p>
          <a:p>
            <a:pPr lvl="1"/>
            <a:r>
              <a:rPr lang="en-US" sz="4000" dirty="0"/>
              <a:t>Still play the game </a:t>
            </a:r>
          </a:p>
          <a:p>
            <a:endParaRPr lang="en-US"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spTree>
    <p:extLst>
      <p:ext uri="{BB962C8B-B14F-4D97-AF65-F5344CB8AC3E}">
        <p14:creationId xmlns:p14="http://schemas.microsoft.com/office/powerpoint/2010/main" val="296559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991A9-847B-4652-A286-147AA9972D8D}"/>
              </a:ext>
            </a:extLst>
          </p:cNvPr>
          <p:cNvSpPr>
            <a:spLocks noGrp="1"/>
          </p:cNvSpPr>
          <p:nvPr>
            <p:ph type="title"/>
          </p:nvPr>
        </p:nvSpPr>
        <p:spPr/>
        <p:txBody>
          <a:bodyPr/>
          <a:lstStyle/>
          <a:p>
            <a:r>
              <a:rPr lang="en-US" dirty="0"/>
              <a:t>COMPLIANT BODY AND CHEST PROTECTOR</a:t>
            </a:r>
          </a:p>
        </p:txBody>
      </p:sp>
      <p:sp>
        <p:nvSpPr>
          <p:cNvPr id="4" name="Footer Placeholder 3">
            <a:extLst>
              <a:ext uri="{FF2B5EF4-FFF2-40B4-BE49-F238E27FC236}">
                <a16:creationId xmlns:a16="http://schemas.microsoft.com/office/drawing/2014/main" id="{4E01A920-83A2-47A7-AF6B-062CDB55DC24}"/>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1943BE3D-7A47-4A36-9925-5157BB4EDC10}"/>
              </a:ext>
            </a:extLst>
          </p:cNvPr>
          <p:cNvSpPr/>
          <p:nvPr/>
        </p:nvSpPr>
        <p:spPr>
          <a:xfrm>
            <a:off x="9793491" y="2656250"/>
            <a:ext cx="2195310" cy="2246769"/>
          </a:xfrm>
          <a:prstGeom prst="rect">
            <a:avLst/>
          </a:prstGeom>
        </p:spPr>
        <p:txBody>
          <a:bodyPr wrap="square">
            <a:spAutoFit/>
          </a:bodyPr>
          <a:lstStyle/>
          <a:p>
            <a:r>
              <a:rPr lang="en-US" sz="2000" dirty="0"/>
              <a:t>The catcher’s body/chest protector shall meet the NOCSAE standard effective Jan. 1, 2020.</a:t>
            </a:r>
          </a:p>
        </p:txBody>
      </p:sp>
      <p:pic>
        <p:nvPicPr>
          <p:cNvPr id="9" name="Content Placeholder 8" descr="A picture containing drawing&#10;&#10;Description automatically generated">
            <a:extLst>
              <a:ext uri="{FF2B5EF4-FFF2-40B4-BE49-F238E27FC236}">
                <a16:creationId xmlns:a16="http://schemas.microsoft.com/office/drawing/2014/main" id="{B860C8EF-66CF-4C2E-B2BD-33C0CC1A4A7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97708" y="2054452"/>
            <a:ext cx="8644405" cy="4338637"/>
          </a:xfrm>
        </p:spPr>
      </p:pic>
    </p:spTree>
    <p:extLst>
      <p:ext uri="{BB962C8B-B14F-4D97-AF65-F5344CB8AC3E}">
        <p14:creationId xmlns:p14="http://schemas.microsoft.com/office/powerpoint/2010/main" val="27913495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C4B7B-29F6-4C44-86DF-1A06A4751E48}"/>
              </a:ext>
            </a:extLst>
          </p:cNvPr>
          <p:cNvSpPr>
            <a:spLocks noGrp="1"/>
          </p:cNvSpPr>
          <p:nvPr>
            <p:ph type="title"/>
          </p:nvPr>
        </p:nvSpPr>
        <p:spPr/>
        <p:txBody>
          <a:bodyPr/>
          <a:lstStyle/>
          <a:p>
            <a:r>
              <a:rPr lang="en-US" dirty="0"/>
              <a:t>Important facts and dates</a:t>
            </a:r>
          </a:p>
        </p:txBody>
      </p:sp>
      <p:sp>
        <p:nvSpPr>
          <p:cNvPr id="3" name="Content Placeholder 2">
            <a:extLst>
              <a:ext uri="{FF2B5EF4-FFF2-40B4-BE49-F238E27FC236}">
                <a16:creationId xmlns:a16="http://schemas.microsoft.com/office/drawing/2014/main" id="{D2F8DC5E-10EE-43C2-94C0-97329B3BEF8B}"/>
              </a:ext>
            </a:extLst>
          </p:cNvPr>
          <p:cNvSpPr>
            <a:spLocks noGrp="1"/>
          </p:cNvSpPr>
          <p:nvPr>
            <p:ph idx="1"/>
          </p:nvPr>
        </p:nvSpPr>
        <p:spPr>
          <a:xfrm>
            <a:off x="1940985" y="1989139"/>
            <a:ext cx="10026649" cy="4535485"/>
          </a:xfrm>
        </p:spPr>
        <p:txBody>
          <a:bodyPr/>
          <a:lstStyle/>
          <a:p>
            <a:r>
              <a:rPr lang="en-US" dirty="0"/>
              <a:t>2018-19 Participation Results</a:t>
            </a:r>
          </a:p>
          <a:p>
            <a:pPr lvl="1"/>
            <a:r>
              <a:rPr lang="en-US" dirty="0"/>
              <a:t>Baseball (4) 482,740 [down from 2017-18 {487,097}]</a:t>
            </a:r>
          </a:p>
          <a:p>
            <a:pPr lvl="1"/>
            <a:r>
              <a:rPr lang="en-US" dirty="0"/>
              <a:t>Girls’: 1,284 (down from 2017-18 1,762)</a:t>
            </a:r>
          </a:p>
          <a:p>
            <a:r>
              <a:rPr lang="en-US" dirty="0"/>
              <a:t>Online Interpretation Meeting Date</a:t>
            </a:r>
          </a:p>
          <a:p>
            <a:pPr lvl="1"/>
            <a:r>
              <a:rPr lang="en-US" dirty="0"/>
              <a:t>January 23, 2020</a:t>
            </a:r>
          </a:p>
          <a:p>
            <a:r>
              <a:rPr lang="en-US" dirty="0"/>
              <a:t>Mid-Season Webinar Date</a:t>
            </a:r>
          </a:p>
          <a:p>
            <a:pPr lvl="1"/>
            <a:r>
              <a:rPr lang="en-US" dirty="0"/>
              <a:t>April 24, 2020</a:t>
            </a:r>
          </a:p>
          <a:p>
            <a:r>
              <a:rPr lang="en-US" dirty="0"/>
              <a:t>Rule Change Proposal Submission Dates</a:t>
            </a:r>
          </a:p>
          <a:p>
            <a:pPr lvl="1"/>
            <a:r>
              <a:rPr lang="en-US" dirty="0"/>
              <a:t>Open Date: September 1, 2019</a:t>
            </a:r>
          </a:p>
          <a:p>
            <a:pPr lvl="1"/>
            <a:r>
              <a:rPr lang="en-US" dirty="0"/>
              <a:t>Close Date: May 1, 2020</a:t>
            </a:r>
          </a:p>
          <a:p>
            <a:r>
              <a:rPr lang="en-US" dirty="0"/>
              <a:t>Rules Committee Date</a:t>
            </a:r>
          </a:p>
          <a:p>
            <a:pPr lvl="1"/>
            <a:r>
              <a:rPr lang="en-US" dirty="0"/>
              <a:t>June 5-7, 2020</a:t>
            </a:r>
          </a:p>
          <a:p>
            <a:pPr lvl="1"/>
            <a:endParaRPr lang="en-US" dirty="0"/>
          </a:p>
        </p:txBody>
      </p:sp>
      <p:sp>
        <p:nvSpPr>
          <p:cNvPr id="4" name="Footer Placeholder 3">
            <a:extLst>
              <a:ext uri="{FF2B5EF4-FFF2-40B4-BE49-F238E27FC236}">
                <a16:creationId xmlns:a16="http://schemas.microsoft.com/office/drawing/2014/main" id="{AFD6D0B2-AC2B-4B2C-8771-26245714934C}"/>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4228695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23E60-D2C2-4CA3-8353-8D647A8B7FB4}"/>
              </a:ext>
            </a:extLst>
          </p:cNvPr>
          <p:cNvSpPr>
            <a:spLocks noGrp="1"/>
          </p:cNvSpPr>
          <p:nvPr>
            <p:ph type="title"/>
          </p:nvPr>
        </p:nvSpPr>
        <p:spPr/>
        <p:txBody>
          <a:bodyPr/>
          <a:lstStyle/>
          <a:p>
            <a:r>
              <a:rPr lang="en-US" dirty="0"/>
              <a:t>Chest and body protector </a:t>
            </a:r>
            <a:br>
              <a:rPr lang="en-US" dirty="0"/>
            </a:br>
            <a:r>
              <a:rPr lang="en-US" dirty="0"/>
              <a:t>Rule 1-5-3</a:t>
            </a:r>
          </a:p>
        </p:txBody>
      </p:sp>
      <p:sp>
        <p:nvSpPr>
          <p:cNvPr id="3" name="Content Placeholder 2">
            <a:extLst>
              <a:ext uri="{FF2B5EF4-FFF2-40B4-BE49-F238E27FC236}">
                <a16:creationId xmlns:a16="http://schemas.microsoft.com/office/drawing/2014/main" id="{58BF370C-F0B2-49A0-912C-C105A0869B81}"/>
              </a:ext>
            </a:extLst>
          </p:cNvPr>
          <p:cNvSpPr>
            <a:spLocks noGrp="1"/>
          </p:cNvSpPr>
          <p:nvPr>
            <p:ph idx="1"/>
          </p:nvPr>
        </p:nvSpPr>
        <p:spPr/>
        <p:txBody>
          <a:bodyPr/>
          <a:lstStyle/>
          <a:p>
            <a:r>
              <a:rPr lang="en-US" dirty="0"/>
              <a:t>The catcher shall wear, in addition to a head protector, a mask with a throat protector, body/chest protector that meets the NOCSAE standard at the time of manufacture (Effective January 1, 2020), protective cup (male only), and baseball protective shin guards. The SEI/NOCSAE mark is required on all body/chest protectors that meets the NOCSAE standard at the time of manufacture that will be used in high school competition.</a:t>
            </a:r>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9A560428-8506-4F3C-AB32-9CBE18EE5546}"/>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703660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648B6-411E-4C70-8695-8BA7F77F4B3E}"/>
              </a:ext>
            </a:extLst>
          </p:cNvPr>
          <p:cNvSpPr>
            <a:spLocks noGrp="1"/>
          </p:cNvSpPr>
          <p:nvPr>
            <p:ph type="title"/>
          </p:nvPr>
        </p:nvSpPr>
        <p:spPr/>
        <p:txBody>
          <a:bodyPr/>
          <a:lstStyle/>
          <a:p>
            <a:r>
              <a:rPr lang="en-US" dirty="0"/>
              <a:t>Chest and body protector </a:t>
            </a:r>
            <a:br>
              <a:rPr lang="en-US" dirty="0"/>
            </a:br>
            <a:r>
              <a:rPr lang="en-US" dirty="0"/>
              <a:t>Rule 1-5-3</a:t>
            </a:r>
          </a:p>
        </p:txBody>
      </p:sp>
      <p:sp>
        <p:nvSpPr>
          <p:cNvPr id="3" name="Content Placeholder 2">
            <a:extLst>
              <a:ext uri="{FF2B5EF4-FFF2-40B4-BE49-F238E27FC236}">
                <a16:creationId xmlns:a16="http://schemas.microsoft.com/office/drawing/2014/main" id="{47BA4219-CA6A-4498-BE44-641D5A3756FC}"/>
              </a:ext>
            </a:extLst>
          </p:cNvPr>
          <p:cNvSpPr>
            <a:spLocks noGrp="1"/>
          </p:cNvSpPr>
          <p:nvPr>
            <p:ph idx="1"/>
          </p:nvPr>
        </p:nvSpPr>
        <p:spPr/>
        <p:txBody>
          <a:bodyPr/>
          <a:lstStyle/>
          <a:p>
            <a:r>
              <a:rPr lang="en-US" b="1" dirty="0"/>
              <a:t>Rationale:</a:t>
            </a:r>
            <a:r>
              <a:rPr lang="en-US" dirty="0"/>
              <a:t> </a:t>
            </a:r>
          </a:p>
          <a:p>
            <a:pPr marL="0" indent="0">
              <a:buNone/>
            </a:pPr>
            <a:r>
              <a:rPr lang="en-US" dirty="0"/>
              <a:t>A SEI/NOCSAE standard has been developed to protect the heart and the cardiac silhouette from commotio cordis. The NOCSAE standard could be included in a product that is either a separate device/apparel or a device constructed into a traditional chest protector. This proposal is recommended and endorsed by the NFHS Sports Medicine Advisory Committee (SMAC) to minimize risk. </a:t>
            </a:r>
            <a:r>
              <a:rPr lang="en-US" u="sng" dirty="0"/>
              <a:t>The catcher has to wear either a  chest protector that meets the NOCSAE standard or a body protector that meets the NOCSAE standard underneath a traditional chest protector. It is the responsibility of the coach to verify that his/her players are properly equipped and in uniform.</a:t>
            </a:r>
          </a:p>
          <a:p>
            <a:pPr marL="0" indent="0">
              <a:buNone/>
            </a:pPr>
            <a:endParaRPr lang="en-US" dirty="0"/>
          </a:p>
        </p:txBody>
      </p:sp>
      <p:sp>
        <p:nvSpPr>
          <p:cNvPr id="4" name="Footer Placeholder 3">
            <a:extLst>
              <a:ext uri="{FF2B5EF4-FFF2-40B4-BE49-F238E27FC236}">
                <a16:creationId xmlns:a16="http://schemas.microsoft.com/office/drawing/2014/main" id="{A8CBB4FB-13E3-400A-B637-AD19F5B8DEF3}"/>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3575302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Chest and body protector - penalty</a:t>
            </a:r>
            <a:endParaRPr lang="en-US" dirty="0"/>
          </a:p>
        </p:txBody>
      </p:sp>
      <p:sp>
        <p:nvSpPr>
          <p:cNvPr id="3" name="Content Placeholder 2"/>
          <p:cNvSpPr>
            <a:spLocks noGrp="1"/>
          </p:cNvSpPr>
          <p:nvPr>
            <p:ph idx="1"/>
          </p:nvPr>
        </p:nvSpPr>
        <p:spPr/>
        <p:txBody>
          <a:bodyPr/>
          <a:lstStyle/>
          <a:p>
            <a:r>
              <a:rPr lang="en-US" sz="3600" dirty="0" smtClean="0"/>
              <a:t>Per </a:t>
            </a:r>
            <a:r>
              <a:rPr lang="en-US" sz="3600" dirty="0"/>
              <a:t>Elliot Hopkins: </a:t>
            </a:r>
          </a:p>
          <a:p>
            <a:pPr marL="1200150" lvl="1" indent="-742950">
              <a:buFont typeface="+mj-lt"/>
              <a:buAutoNum type="arabicPeriod"/>
            </a:pPr>
            <a:r>
              <a:rPr lang="en-US" sz="3600" dirty="0" smtClean="0"/>
              <a:t>Order </a:t>
            </a:r>
            <a:r>
              <a:rPr lang="en-US" sz="3600" dirty="0"/>
              <a:t>the player to wear the proper equipment. </a:t>
            </a:r>
          </a:p>
          <a:p>
            <a:pPr marL="1200150" lvl="1" indent="-742950">
              <a:buFont typeface="+mj-lt"/>
              <a:buAutoNum type="arabicPeriod"/>
            </a:pPr>
            <a:r>
              <a:rPr lang="en-US" sz="3600" dirty="0" smtClean="0"/>
              <a:t>If </a:t>
            </a:r>
            <a:r>
              <a:rPr lang="en-US" sz="3600" dirty="0"/>
              <a:t>the player does not comply, </a:t>
            </a:r>
            <a:r>
              <a:rPr lang="en-US" sz="3600" b="1" dirty="0"/>
              <a:t>eject</a:t>
            </a:r>
            <a:r>
              <a:rPr lang="en-US" sz="3600" dirty="0"/>
              <a:t> them from the contest. </a:t>
            </a:r>
          </a:p>
          <a:p>
            <a:pPr lvl="3"/>
            <a:r>
              <a:rPr lang="en-US" sz="3600" dirty="0" smtClean="0"/>
              <a:t>	Rule 1-5-3 </a:t>
            </a:r>
            <a:r>
              <a:rPr lang="en-US" sz="3600" dirty="0"/>
              <a:t>Penalty </a:t>
            </a:r>
          </a:p>
          <a:p>
            <a:endParaRPr lang="en-US"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spTree>
    <p:extLst>
      <p:ext uri="{BB962C8B-B14F-4D97-AF65-F5344CB8AC3E}">
        <p14:creationId xmlns:p14="http://schemas.microsoft.com/office/powerpoint/2010/main" val="366608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Chest and body protector – Example 1</a:t>
            </a:r>
            <a:endParaRPr lang="en-US" dirty="0"/>
          </a:p>
        </p:txBody>
      </p:sp>
      <p:sp>
        <p:nvSpPr>
          <p:cNvPr id="3" name="Content Placeholder 2"/>
          <p:cNvSpPr>
            <a:spLocks noGrp="1"/>
          </p:cNvSpPr>
          <p:nvPr>
            <p:ph idx="1"/>
          </p:nvPr>
        </p:nvSpPr>
        <p:spPr/>
        <p:txBody>
          <a:bodyPr/>
          <a:lstStyle/>
          <a:p>
            <a:pPr marL="0" indent="0">
              <a:buNone/>
            </a:pPr>
            <a:r>
              <a:rPr lang="en-US" dirty="0"/>
              <a:t>Although the coach at the pregame conference verified to the plate umpire that all his players were properly equipped in accordance with NFHS rules, he notices that the catcher is wearing an old chest protector – one that does not have the </a:t>
            </a:r>
            <a:r>
              <a:rPr lang="en-US" dirty="0" smtClean="0"/>
              <a:t>SEI/NOCSAE </a:t>
            </a:r>
            <a:r>
              <a:rPr lang="en-US" dirty="0"/>
              <a:t>mark on it. He asks the catcher to take his jersey off to show that he is wearing a </a:t>
            </a:r>
            <a:r>
              <a:rPr lang="en-US" dirty="0" smtClean="0"/>
              <a:t>SEI/NOCSAE-approved </a:t>
            </a:r>
            <a:r>
              <a:rPr lang="en-US" dirty="0"/>
              <a:t>body protector</a:t>
            </a:r>
            <a:r>
              <a:rPr lang="en-US" dirty="0" smtClean="0"/>
              <a:t>.</a:t>
            </a:r>
          </a:p>
          <a:p>
            <a:pPr marL="0" indent="0">
              <a:buNone/>
            </a:pPr>
            <a:endParaRPr lang="en-US" dirty="0"/>
          </a:p>
          <a:p>
            <a:pPr marL="0" indent="0">
              <a:buNone/>
            </a:pPr>
            <a:r>
              <a:rPr lang="en-US" dirty="0" smtClean="0"/>
              <a:t>Is this the correct approach? </a:t>
            </a:r>
            <a:endParaRPr lang="en-US"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spTree>
    <p:extLst>
      <p:ext uri="{BB962C8B-B14F-4D97-AF65-F5344CB8AC3E}">
        <p14:creationId xmlns:p14="http://schemas.microsoft.com/office/powerpoint/2010/main" val="38144355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Chest and body protector – Example 1</a:t>
            </a:r>
            <a:endParaRPr lang="en-US" dirty="0"/>
          </a:p>
        </p:txBody>
      </p:sp>
      <p:sp>
        <p:nvSpPr>
          <p:cNvPr id="3" name="Content Placeholder 2"/>
          <p:cNvSpPr>
            <a:spLocks noGrp="1"/>
          </p:cNvSpPr>
          <p:nvPr>
            <p:ph idx="1"/>
          </p:nvPr>
        </p:nvSpPr>
        <p:spPr/>
        <p:txBody>
          <a:bodyPr/>
          <a:lstStyle/>
          <a:p>
            <a:r>
              <a:rPr lang="en-US" sz="3600" dirty="0" smtClean="0"/>
              <a:t>NO! </a:t>
            </a:r>
            <a:endParaRPr lang="en-US" sz="3600" dirty="0"/>
          </a:p>
          <a:p>
            <a:r>
              <a:rPr lang="en-US" sz="3600" dirty="0"/>
              <a:t>The umpire shall accept the coach’s verification that all his players are properly equipped. </a:t>
            </a:r>
            <a:endParaRPr lang="en-US" sz="3600" dirty="0" smtClean="0"/>
          </a:p>
          <a:p>
            <a:r>
              <a:rPr lang="en-US" sz="3600" dirty="0" smtClean="0"/>
              <a:t>The </a:t>
            </a:r>
            <a:r>
              <a:rPr lang="en-US" sz="3600" dirty="0"/>
              <a:t>plate umpire shall not require the catcher to disrobe or unbutton his jersey to prove that he is wearing a certified body protector. </a:t>
            </a:r>
            <a:endParaRPr lang="en-US" sz="3600" dirty="0" smtClean="0"/>
          </a:p>
          <a:p>
            <a:r>
              <a:rPr lang="en-US" sz="3600" dirty="0" smtClean="0"/>
              <a:t>(</a:t>
            </a:r>
            <a:r>
              <a:rPr lang="en-US" sz="3600" dirty="0"/>
              <a:t>1-5-3, 4-1-3b)</a:t>
            </a:r>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spTree>
    <p:extLst>
      <p:ext uri="{BB962C8B-B14F-4D97-AF65-F5344CB8AC3E}">
        <p14:creationId xmlns:p14="http://schemas.microsoft.com/office/powerpoint/2010/main" val="222027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Chest and body protector – Example 2</a:t>
            </a:r>
            <a:endParaRPr lang="en-US" dirty="0"/>
          </a:p>
        </p:txBody>
      </p:sp>
      <p:sp>
        <p:nvSpPr>
          <p:cNvPr id="3" name="Content Placeholder 2"/>
          <p:cNvSpPr>
            <a:spLocks noGrp="1"/>
          </p:cNvSpPr>
          <p:nvPr>
            <p:ph idx="1"/>
          </p:nvPr>
        </p:nvSpPr>
        <p:spPr/>
        <p:txBody>
          <a:bodyPr/>
          <a:lstStyle/>
          <a:p>
            <a:pPr marL="0" indent="0">
              <a:buNone/>
            </a:pPr>
            <a:r>
              <a:rPr lang="en-US" sz="2800" dirty="0"/>
              <a:t>At the pregame conference, the visiting coach verifies that all his players are properly equipped in accordance with NFHS rules. The catcher is wearing an old chest protector that does not have the SEI/NOCSAE mark. In the third inning, the catcher tells the umpire that he forgot his body protector and is not wearing anything under his jersey other than a plain </a:t>
            </a:r>
            <a:r>
              <a:rPr lang="en-US" sz="2800" dirty="0" smtClean="0"/>
              <a:t>undershirt</a:t>
            </a:r>
            <a:r>
              <a:rPr lang="en-US" sz="2800" dirty="0"/>
              <a:t>. </a:t>
            </a:r>
            <a:endParaRPr lang="en-US" sz="2800" dirty="0" smtClean="0"/>
          </a:p>
          <a:p>
            <a:pPr marL="0" indent="0">
              <a:buNone/>
            </a:pPr>
            <a:endParaRPr lang="en-US" sz="2800" dirty="0"/>
          </a:p>
          <a:p>
            <a:pPr marL="0" indent="0">
              <a:buNone/>
            </a:pPr>
            <a:r>
              <a:rPr lang="en-US" sz="2800" dirty="0" smtClean="0"/>
              <a:t>What must we do in this situation?</a:t>
            </a:r>
            <a:endParaRPr lang="en-US" sz="2800"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spTree>
    <p:extLst>
      <p:ext uri="{BB962C8B-B14F-4D97-AF65-F5344CB8AC3E}">
        <p14:creationId xmlns:p14="http://schemas.microsoft.com/office/powerpoint/2010/main" val="33209061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Chest and body protector – Example 2</a:t>
            </a:r>
            <a:endParaRPr lang="en-US" dirty="0"/>
          </a:p>
        </p:txBody>
      </p:sp>
      <p:sp>
        <p:nvSpPr>
          <p:cNvPr id="3" name="Content Placeholder 2"/>
          <p:cNvSpPr>
            <a:spLocks noGrp="1"/>
          </p:cNvSpPr>
          <p:nvPr>
            <p:ph idx="1"/>
          </p:nvPr>
        </p:nvSpPr>
        <p:spPr/>
        <p:txBody>
          <a:bodyPr/>
          <a:lstStyle/>
          <a:p>
            <a:r>
              <a:rPr lang="en-US" sz="3000" dirty="0"/>
              <a:t>The plate umpire is to </a:t>
            </a:r>
            <a:r>
              <a:rPr lang="en-US" sz="3000" b="1" dirty="0"/>
              <a:t>accept</a:t>
            </a:r>
            <a:r>
              <a:rPr lang="en-US" sz="3000" dirty="0"/>
              <a:t> a coach’s </a:t>
            </a:r>
            <a:r>
              <a:rPr lang="en-US" sz="3000" dirty="0" smtClean="0"/>
              <a:t>verification.</a:t>
            </a:r>
          </a:p>
          <a:p>
            <a:r>
              <a:rPr lang="en-US" sz="3000" dirty="0"/>
              <a:t>O</a:t>
            </a:r>
            <a:r>
              <a:rPr lang="en-US" sz="3000" dirty="0" smtClean="0"/>
              <a:t>nce </a:t>
            </a:r>
            <a:r>
              <a:rPr lang="en-US" sz="3000" dirty="0"/>
              <a:t>it is known that the verification was not totally accurate, the umpire </a:t>
            </a:r>
            <a:r>
              <a:rPr lang="en-US" sz="3000" b="1" dirty="0"/>
              <a:t>must</a:t>
            </a:r>
            <a:r>
              <a:rPr lang="en-US" sz="3000" dirty="0"/>
              <a:t> halt the game and have the situation rectified. </a:t>
            </a:r>
            <a:endParaRPr lang="en-US" sz="3000" dirty="0" smtClean="0"/>
          </a:p>
          <a:p>
            <a:r>
              <a:rPr lang="en-US" sz="3000" dirty="0" smtClean="0"/>
              <a:t>The </a:t>
            </a:r>
            <a:r>
              <a:rPr lang="en-US" sz="3000" dirty="0"/>
              <a:t>umpire </a:t>
            </a:r>
            <a:r>
              <a:rPr lang="en-US" sz="3000" b="1" dirty="0"/>
              <a:t>will</a:t>
            </a:r>
            <a:r>
              <a:rPr lang="en-US" sz="3000" dirty="0"/>
              <a:t> stop the game and ask the coach if there is a body/chest protector available that the catcher may use. </a:t>
            </a:r>
            <a:endParaRPr lang="en-US" sz="3000" dirty="0" smtClean="0"/>
          </a:p>
          <a:p>
            <a:r>
              <a:rPr lang="en-US" sz="3000" dirty="0" smtClean="0"/>
              <a:t>The </a:t>
            </a:r>
            <a:r>
              <a:rPr lang="en-US" sz="3000" dirty="0"/>
              <a:t>game </a:t>
            </a:r>
            <a:r>
              <a:rPr lang="en-US" sz="3000" b="1" dirty="0"/>
              <a:t>cannot</a:t>
            </a:r>
            <a:r>
              <a:rPr lang="en-US" sz="3000" dirty="0"/>
              <a:t> resume until the catcher is legally equipped. </a:t>
            </a:r>
            <a:endParaRPr lang="en-US" sz="3000" dirty="0" smtClean="0"/>
          </a:p>
          <a:p>
            <a:r>
              <a:rPr lang="en-US" sz="3000" dirty="0" smtClean="0"/>
              <a:t>(</a:t>
            </a:r>
            <a:r>
              <a:rPr lang="en-US" sz="3000" dirty="0"/>
              <a:t>1-5-3, 1-5-6)</a:t>
            </a:r>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spTree>
    <p:extLst>
      <p:ext uri="{BB962C8B-B14F-4D97-AF65-F5344CB8AC3E}">
        <p14:creationId xmlns:p14="http://schemas.microsoft.com/office/powerpoint/2010/main" val="65177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1A390-4FE0-4ECD-9D7E-FD897A574B9D}"/>
              </a:ext>
            </a:extLst>
          </p:cNvPr>
          <p:cNvSpPr>
            <a:spLocks noGrp="1"/>
          </p:cNvSpPr>
          <p:nvPr>
            <p:ph type="title"/>
          </p:nvPr>
        </p:nvSpPr>
        <p:spPr/>
        <p:txBody>
          <a:bodyPr/>
          <a:lstStyle/>
          <a:p>
            <a:r>
              <a:rPr lang="en-US" dirty="0"/>
              <a:t>COMPLIANCE OF PLAYER EQUIPMENT</a:t>
            </a:r>
          </a:p>
        </p:txBody>
      </p:sp>
      <p:sp>
        <p:nvSpPr>
          <p:cNvPr id="4" name="Footer Placeholder 3">
            <a:extLst>
              <a:ext uri="{FF2B5EF4-FFF2-40B4-BE49-F238E27FC236}">
                <a16:creationId xmlns:a16="http://schemas.microsoft.com/office/drawing/2014/main" id="{94AC44A4-6B15-43E9-BF62-C0C5933BAFA0}"/>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6A6D7E6A-080F-4012-AA9D-E076B9C53441}"/>
              </a:ext>
            </a:extLst>
          </p:cNvPr>
          <p:cNvSpPr/>
          <p:nvPr/>
        </p:nvSpPr>
        <p:spPr>
          <a:xfrm>
            <a:off x="8016535" y="2251319"/>
            <a:ext cx="3852909" cy="3785652"/>
          </a:xfrm>
          <a:prstGeom prst="rect">
            <a:avLst/>
          </a:prstGeom>
        </p:spPr>
        <p:txBody>
          <a:bodyPr wrap="square">
            <a:spAutoFit/>
          </a:bodyPr>
          <a:lstStyle/>
          <a:p>
            <a:r>
              <a:rPr lang="en-US" sz="2400" dirty="0"/>
              <a:t>A face mask/guard specifically designed for a particular helmet model may be attached after manufacture, provided that procedure is approved by the manufacturer and meets the SEI/NOCSAE standard at the time of manufacture.</a:t>
            </a:r>
          </a:p>
        </p:txBody>
      </p:sp>
      <p:pic>
        <p:nvPicPr>
          <p:cNvPr id="9" name="Content Placeholder 8" descr="A close up of a logo&#10;&#10;Description automatically generated">
            <a:extLst>
              <a:ext uri="{FF2B5EF4-FFF2-40B4-BE49-F238E27FC236}">
                <a16:creationId xmlns:a16="http://schemas.microsoft.com/office/drawing/2014/main" id="{82BC2D58-9E12-44BE-A243-9DAF83FEB0C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70939" y="1993900"/>
            <a:ext cx="6412918" cy="4338637"/>
          </a:xfrm>
        </p:spPr>
      </p:pic>
    </p:spTree>
    <p:extLst>
      <p:ext uri="{BB962C8B-B14F-4D97-AF65-F5344CB8AC3E}">
        <p14:creationId xmlns:p14="http://schemas.microsoft.com/office/powerpoint/2010/main" val="17581469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12C69-DC9D-40AC-BD40-DB42CE6EB681}"/>
              </a:ext>
            </a:extLst>
          </p:cNvPr>
          <p:cNvSpPr>
            <a:spLocks noGrp="1"/>
          </p:cNvSpPr>
          <p:nvPr>
            <p:ph type="title"/>
          </p:nvPr>
        </p:nvSpPr>
        <p:spPr/>
        <p:txBody>
          <a:bodyPr/>
          <a:lstStyle/>
          <a:p>
            <a:r>
              <a:rPr lang="en-US" dirty="0"/>
              <a:t>PROPER PITCHING POSITIONS</a:t>
            </a:r>
          </a:p>
        </p:txBody>
      </p:sp>
      <p:pic>
        <p:nvPicPr>
          <p:cNvPr id="6" name="Content Placeholder 5">
            <a:extLst>
              <a:ext uri="{FF2B5EF4-FFF2-40B4-BE49-F238E27FC236}">
                <a16:creationId xmlns:a16="http://schemas.microsoft.com/office/drawing/2014/main" id="{EFE4DFC3-5395-431F-AD88-CBD95A9ECB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2847" y="2026557"/>
            <a:ext cx="5958840" cy="4338637"/>
          </a:xfrm>
        </p:spPr>
      </p:pic>
      <p:sp>
        <p:nvSpPr>
          <p:cNvPr id="4" name="Footer Placeholder 3">
            <a:extLst>
              <a:ext uri="{FF2B5EF4-FFF2-40B4-BE49-F238E27FC236}">
                <a16:creationId xmlns:a16="http://schemas.microsoft.com/office/drawing/2014/main" id="{0432FAC4-FAE9-44DB-9812-ACED54596149}"/>
              </a:ext>
            </a:extLst>
          </p:cNvPr>
          <p:cNvSpPr>
            <a:spLocks noGrp="1"/>
          </p:cNvSpPr>
          <p:nvPr>
            <p:ph type="ftr" sz="quarter" idx="11"/>
          </p:nvPr>
        </p:nvSpPr>
        <p:spPr/>
        <p:txBody>
          <a:bodyPr/>
          <a:lstStyle/>
          <a:p>
            <a:pPr>
              <a:defRPr/>
            </a:pPr>
            <a:r>
              <a:rPr lang="en-US"/>
              <a:t>www.nfhs.org</a:t>
            </a:r>
          </a:p>
        </p:txBody>
      </p:sp>
      <p:sp>
        <p:nvSpPr>
          <p:cNvPr id="5" name="Rectangle 4">
            <a:extLst>
              <a:ext uri="{FF2B5EF4-FFF2-40B4-BE49-F238E27FC236}">
                <a16:creationId xmlns:a16="http://schemas.microsoft.com/office/drawing/2014/main" id="{9AFF976F-592E-41F4-AEC1-A80B40BEB0E4}"/>
              </a:ext>
            </a:extLst>
          </p:cNvPr>
          <p:cNvSpPr/>
          <p:nvPr/>
        </p:nvSpPr>
        <p:spPr>
          <a:xfrm>
            <a:off x="7702140" y="2604005"/>
            <a:ext cx="3950562" cy="3046989"/>
          </a:xfrm>
          <a:prstGeom prst="rect">
            <a:avLst/>
          </a:prstGeom>
        </p:spPr>
        <p:txBody>
          <a:bodyPr wrap="square">
            <a:spAutoFit/>
          </a:bodyPr>
          <a:lstStyle/>
          <a:p>
            <a:r>
              <a:rPr lang="en-US" sz="2400" dirty="0"/>
              <a:t>The windup is one of two legal pitching positions. For the windup, the pitcher’s non-pivot foot shall be in any position on or behind a line extending through the front edge of the pitcher’s plate.</a:t>
            </a:r>
          </a:p>
        </p:txBody>
      </p:sp>
    </p:spTree>
    <p:extLst>
      <p:ext uri="{BB962C8B-B14F-4D97-AF65-F5344CB8AC3E}">
        <p14:creationId xmlns:p14="http://schemas.microsoft.com/office/powerpoint/2010/main" val="20621299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30580-1E15-4FEC-A2C5-32F28747A663}"/>
              </a:ext>
            </a:extLst>
          </p:cNvPr>
          <p:cNvSpPr>
            <a:spLocks noGrp="1"/>
          </p:cNvSpPr>
          <p:nvPr>
            <p:ph type="title"/>
          </p:nvPr>
        </p:nvSpPr>
        <p:spPr/>
        <p:txBody>
          <a:bodyPr/>
          <a:lstStyle/>
          <a:p>
            <a:r>
              <a:rPr lang="en-US" dirty="0"/>
              <a:t>PROPER PITCHING POSITIONS</a:t>
            </a:r>
          </a:p>
        </p:txBody>
      </p:sp>
      <p:pic>
        <p:nvPicPr>
          <p:cNvPr id="6" name="Content Placeholder 5">
            <a:extLst>
              <a:ext uri="{FF2B5EF4-FFF2-40B4-BE49-F238E27FC236}">
                <a16:creationId xmlns:a16="http://schemas.microsoft.com/office/drawing/2014/main" id="{42D4F0F3-D325-4D89-B886-3BA2FF1EE6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3571" y="2020026"/>
            <a:ext cx="5741448" cy="4338637"/>
          </a:xfrm>
        </p:spPr>
      </p:pic>
      <p:sp>
        <p:nvSpPr>
          <p:cNvPr id="4" name="Footer Placeholder 3">
            <a:extLst>
              <a:ext uri="{FF2B5EF4-FFF2-40B4-BE49-F238E27FC236}">
                <a16:creationId xmlns:a16="http://schemas.microsoft.com/office/drawing/2014/main" id="{67CC6D5A-35E9-44B6-A093-A409E253C8D3}"/>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BD1E3C55-B5F4-4412-A571-377FEADE63DE}"/>
              </a:ext>
            </a:extLst>
          </p:cNvPr>
          <p:cNvSpPr/>
          <p:nvPr/>
        </p:nvSpPr>
        <p:spPr>
          <a:xfrm>
            <a:off x="7400298" y="2234673"/>
            <a:ext cx="4447713" cy="3785652"/>
          </a:xfrm>
          <a:prstGeom prst="rect">
            <a:avLst/>
          </a:prstGeom>
        </p:spPr>
        <p:txBody>
          <a:bodyPr wrap="square">
            <a:spAutoFit/>
          </a:bodyPr>
          <a:lstStyle/>
          <a:p>
            <a:r>
              <a:rPr lang="en-US" sz="2400" dirty="0"/>
              <a:t>The set is one of two legal pitching positions. For the set position, a pitcher shall stand with his entire non-pivot foot in front of a line extending through the front edge of the pitcher’s plate and with his  pivot foot in contact with or directly in front of and parallel to the pitcher’s plate.</a:t>
            </a:r>
          </a:p>
        </p:txBody>
      </p:sp>
    </p:spTree>
    <p:extLst>
      <p:ext uri="{BB962C8B-B14F-4D97-AF65-F5344CB8AC3E}">
        <p14:creationId xmlns:p14="http://schemas.microsoft.com/office/powerpoint/2010/main" val="10898758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9A1F1-BB47-43CC-858E-161352B72587}"/>
              </a:ext>
            </a:extLst>
          </p:cNvPr>
          <p:cNvSpPr>
            <a:spLocks noGrp="1"/>
          </p:cNvSpPr>
          <p:nvPr>
            <p:ph type="title"/>
          </p:nvPr>
        </p:nvSpPr>
        <p:spPr/>
        <p:txBody>
          <a:bodyPr/>
          <a:lstStyle/>
          <a:p>
            <a:r>
              <a:rPr lang="en-US" dirty="0"/>
              <a:t>2020 </a:t>
            </a:r>
            <a:r>
              <a:rPr lang="en-US" dirty="0" err="1"/>
              <a:t>NFhs</a:t>
            </a:r>
            <a:r>
              <a:rPr lang="en-US" dirty="0"/>
              <a:t> baseball rule changes</a:t>
            </a:r>
          </a:p>
        </p:txBody>
      </p:sp>
      <p:sp>
        <p:nvSpPr>
          <p:cNvPr id="3" name="Text Placeholder 2">
            <a:extLst>
              <a:ext uri="{FF2B5EF4-FFF2-40B4-BE49-F238E27FC236}">
                <a16:creationId xmlns:a16="http://schemas.microsoft.com/office/drawing/2014/main" id="{7DEE91B7-9CE3-4344-8442-EF1467ED59B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18229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B8909-D389-4E54-82FC-5B4D5B0E3CF9}"/>
              </a:ext>
            </a:extLst>
          </p:cNvPr>
          <p:cNvSpPr>
            <a:spLocks noGrp="1"/>
          </p:cNvSpPr>
          <p:nvPr>
            <p:ph type="title"/>
          </p:nvPr>
        </p:nvSpPr>
        <p:spPr/>
        <p:txBody>
          <a:bodyPr/>
          <a:lstStyle/>
          <a:p>
            <a:r>
              <a:rPr lang="en-US" dirty="0"/>
              <a:t>PROPER PITCHING POSITIONS</a:t>
            </a:r>
          </a:p>
        </p:txBody>
      </p:sp>
      <p:pic>
        <p:nvPicPr>
          <p:cNvPr id="6" name="Content Placeholder 5">
            <a:extLst>
              <a:ext uri="{FF2B5EF4-FFF2-40B4-BE49-F238E27FC236}">
                <a16:creationId xmlns:a16="http://schemas.microsoft.com/office/drawing/2014/main" id="{F139F586-BF63-4278-8E38-755E8AD724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90408" y="1993900"/>
            <a:ext cx="5681648" cy="4338637"/>
          </a:xfrm>
        </p:spPr>
      </p:pic>
      <p:sp>
        <p:nvSpPr>
          <p:cNvPr id="4" name="Footer Placeholder 3">
            <a:extLst>
              <a:ext uri="{FF2B5EF4-FFF2-40B4-BE49-F238E27FC236}">
                <a16:creationId xmlns:a16="http://schemas.microsoft.com/office/drawing/2014/main" id="{53542248-CAF8-4DFA-A299-F81D55FB7445}"/>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BF48C537-3016-42F7-99BE-E08DE749EA10}"/>
              </a:ext>
            </a:extLst>
          </p:cNvPr>
          <p:cNvSpPr/>
          <p:nvPr/>
        </p:nvSpPr>
        <p:spPr>
          <a:xfrm>
            <a:off x="7372651" y="2604005"/>
            <a:ext cx="4474346" cy="3046988"/>
          </a:xfrm>
          <a:prstGeom prst="rect">
            <a:avLst/>
          </a:prstGeom>
        </p:spPr>
        <p:txBody>
          <a:bodyPr wrap="square">
            <a:spAutoFit/>
          </a:bodyPr>
          <a:lstStyle/>
          <a:p>
            <a:r>
              <a:rPr lang="en-US" sz="2400" dirty="0"/>
              <a:t>Pitchers are no longer required to have their entire pivot foot in contact with the pitcher’s plate. This recognizes that many mounds are such that it is problematic for the pitcher to have his entire pivot foot in contact with the pitcher’s plate.</a:t>
            </a:r>
          </a:p>
        </p:txBody>
      </p:sp>
    </p:spTree>
    <p:extLst>
      <p:ext uri="{BB962C8B-B14F-4D97-AF65-F5344CB8AC3E}">
        <p14:creationId xmlns:p14="http://schemas.microsoft.com/office/powerpoint/2010/main" val="256115798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5DECE-87F1-4739-AD27-CF42721D570F}"/>
              </a:ext>
            </a:extLst>
          </p:cNvPr>
          <p:cNvSpPr>
            <a:spLocks noGrp="1"/>
          </p:cNvSpPr>
          <p:nvPr>
            <p:ph type="title"/>
          </p:nvPr>
        </p:nvSpPr>
        <p:spPr/>
        <p:txBody>
          <a:bodyPr/>
          <a:lstStyle/>
          <a:p>
            <a:r>
              <a:rPr lang="en-US" dirty="0"/>
              <a:t>PROPER PITCHING POSITIONS</a:t>
            </a:r>
          </a:p>
        </p:txBody>
      </p:sp>
      <p:pic>
        <p:nvPicPr>
          <p:cNvPr id="6" name="Content Placeholder 5">
            <a:extLst>
              <a:ext uri="{FF2B5EF4-FFF2-40B4-BE49-F238E27FC236}">
                <a16:creationId xmlns:a16="http://schemas.microsoft.com/office/drawing/2014/main" id="{52CFF6FA-F2BE-42D5-9DC4-740244811B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9833" y="2060984"/>
            <a:ext cx="5711360" cy="4338637"/>
          </a:xfrm>
        </p:spPr>
      </p:pic>
      <p:sp>
        <p:nvSpPr>
          <p:cNvPr id="4" name="Footer Placeholder 3">
            <a:extLst>
              <a:ext uri="{FF2B5EF4-FFF2-40B4-BE49-F238E27FC236}">
                <a16:creationId xmlns:a16="http://schemas.microsoft.com/office/drawing/2014/main" id="{15DA7D0A-01C5-41F8-AF69-C986348CB0D1}"/>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010C55CF-6409-44D2-8432-74C4B5B3975D}"/>
              </a:ext>
            </a:extLst>
          </p:cNvPr>
          <p:cNvSpPr/>
          <p:nvPr/>
        </p:nvSpPr>
        <p:spPr>
          <a:xfrm>
            <a:off x="7490217" y="3342669"/>
            <a:ext cx="4367815" cy="1569660"/>
          </a:xfrm>
          <a:prstGeom prst="rect">
            <a:avLst/>
          </a:prstGeom>
        </p:spPr>
        <p:txBody>
          <a:bodyPr wrap="square">
            <a:spAutoFit/>
          </a:bodyPr>
          <a:lstStyle/>
          <a:p>
            <a:r>
              <a:rPr lang="en-US" sz="2400" dirty="0"/>
              <a:t>The so-called hybrid stance is illegal as it does not meet the requirements of either the windup or set positions.</a:t>
            </a:r>
          </a:p>
        </p:txBody>
      </p:sp>
    </p:spTree>
    <p:extLst>
      <p:ext uri="{BB962C8B-B14F-4D97-AF65-F5344CB8AC3E}">
        <p14:creationId xmlns:p14="http://schemas.microsoft.com/office/powerpoint/2010/main" val="18290290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C6611-5052-40D8-BA47-F0BEA2EEEED3}"/>
              </a:ext>
            </a:extLst>
          </p:cNvPr>
          <p:cNvSpPr>
            <a:spLocks noGrp="1"/>
          </p:cNvSpPr>
          <p:nvPr>
            <p:ph type="title"/>
          </p:nvPr>
        </p:nvSpPr>
        <p:spPr/>
        <p:txBody>
          <a:bodyPr/>
          <a:lstStyle/>
          <a:p>
            <a:r>
              <a:rPr lang="en-US" dirty="0"/>
              <a:t>ENFORCEMENT OF </a:t>
            </a:r>
            <a:r>
              <a:rPr lang="en-US" dirty="0" err="1"/>
              <a:t>nfhs</a:t>
            </a:r>
            <a:r>
              <a:rPr lang="en-US" dirty="0"/>
              <a:t> JEWELRY RULE</a:t>
            </a:r>
          </a:p>
        </p:txBody>
      </p:sp>
      <p:pic>
        <p:nvPicPr>
          <p:cNvPr id="6" name="Content Placeholder 5">
            <a:extLst>
              <a:ext uri="{FF2B5EF4-FFF2-40B4-BE49-F238E27FC236}">
                <a16:creationId xmlns:a16="http://schemas.microsoft.com/office/drawing/2014/main" id="{45674DD2-00AB-4460-AD4A-5E33943781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9538" y="2034859"/>
            <a:ext cx="5436815" cy="4338637"/>
          </a:xfrm>
        </p:spPr>
      </p:pic>
      <p:sp>
        <p:nvSpPr>
          <p:cNvPr id="4" name="Footer Placeholder 3">
            <a:extLst>
              <a:ext uri="{FF2B5EF4-FFF2-40B4-BE49-F238E27FC236}">
                <a16:creationId xmlns:a16="http://schemas.microsoft.com/office/drawing/2014/main" id="{9C678478-0F70-487B-ADB8-6EF0DF88CE76}"/>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6474CA55-45EE-48C7-BEE7-5E4824A7D38E}"/>
              </a:ext>
            </a:extLst>
          </p:cNvPr>
          <p:cNvSpPr/>
          <p:nvPr/>
        </p:nvSpPr>
        <p:spPr>
          <a:xfrm>
            <a:off x="7102136" y="2655344"/>
            <a:ext cx="4865498" cy="2677656"/>
          </a:xfrm>
          <a:prstGeom prst="rect">
            <a:avLst/>
          </a:prstGeom>
        </p:spPr>
        <p:txBody>
          <a:bodyPr wrap="square">
            <a:spAutoFit/>
          </a:bodyPr>
          <a:lstStyle/>
          <a:p>
            <a:r>
              <a:rPr lang="en-US" sz="2400" dirty="0"/>
              <a:t>Jewelry, including necklaces, bracelets and earrings, shall not be worn except for religious or medical medals. A religious medal must be taped and worn under the uniform. A medical alert must be taped and may be visible.</a:t>
            </a:r>
          </a:p>
        </p:txBody>
      </p:sp>
    </p:spTree>
    <p:extLst>
      <p:ext uri="{BB962C8B-B14F-4D97-AF65-F5344CB8AC3E}">
        <p14:creationId xmlns:p14="http://schemas.microsoft.com/office/powerpoint/2010/main" val="44789601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515C9-C586-4915-8F6C-C547B8C98BBD}"/>
              </a:ext>
            </a:extLst>
          </p:cNvPr>
          <p:cNvSpPr>
            <a:spLocks noGrp="1"/>
          </p:cNvSpPr>
          <p:nvPr>
            <p:ph type="title"/>
          </p:nvPr>
        </p:nvSpPr>
        <p:spPr/>
        <p:txBody>
          <a:bodyPr/>
          <a:lstStyle/>
          <a:p>
            <a:r>
              <a:rPr lang="en-US" dirty="0" smtClean="0"/>
              <a:t>NY State Adopted rules </a:t>
            </a:r>
            <a:endParaRPr lang="en-US" dirty="0"/>
          </a:p>
        </p:txBody>
      </p:sp>
      <p:sp>
        <p:nvSpPr>
          <p:cNvPr id="4" name="Text Placeholder 3">
            <a:extLst>
              <a:ext uri="{FF2B5EF4-FFF2-40B4-BE49-F238E27FC236}">
                <a16:creationId xmlns:a16="http://schemas.microsoft.com/office/drawing/2014/main" id="{3AC98473-4A74-41A8-886D-A1C2B356134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3022513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NY State adopted rules – Page 65</a:t>
            </a:r>
            <a:endParaRPr lang="en-US" dirty="0"/>
          </a:p>
        </p:txBody>
      </p:sp>
      <p:sp>
        <p:nvSpPr>
          <p:cNvPr id="3" name="Content Placeholder 2"/>
          <p:cNvSpPr>
            <a:spLocks noGrp="1"/>
          </p:cNvSpPr>
          <p:nvPr>
            <p:ph idx="1"/>
          </p:nvPr>
        </p:nvSpPr>
        <p:spPr/>
        <p:txBody>
          <a:bodyPr/>
          <a:lstStyle/>
          <a:p>
            <a:r>
              <a:rPr lang="en-US" b="1" strike="sngStrike" dirty="0" smtClean="0"/>
              <a:t>1-2-9</a:t>
            </a:r>
            <a:r>
              <a:rPr lang="en-US" dirty="0" smtClean="0"/>
              <a:t>: We do </a:t>
            </a:r>
            <a:r>
              <a:rPr lang="en-US" u="sng" dirty="0" smtClean="0"/>
              <a:t>not</a:t>
            </a:r>
            <a:r>
              <a:rPr lang="en-US" dirty="0" smtClean="0"/>
              <a:t> allow a double-first base. </a:t>
            </a:r>
          </a:p>
          <a:p>
            <a:r>
              <a:rPr lang="en-US" b="1" dirty="0" smtClean="0"/>
              <a:t>1-4-4</a:t>
            </a:r>
            <a:r>
              <a:rPr lang="en-US" dirty="0" smtClean="0"/>
              <a:t>: To allow for special occasions, commemorative or memorial patches, that will be uniformly placed, not to exceed 4 square inches, to be worn on jerseys in an appropriate and dignified manner without compromising the integrity of the uniform. </a:t>
            </a:r>
          </a:p>
          <a:p>
            <a:pPr lvl="1"/>
            <a:r>
              <a:rPr lang="en-US" dirty="0" smtClean="0"/>
              <a:t>If a school/coach contacts you or your chapter about this, refer them to NYSPHSAA.  </a:t>
            </a:r>
          </a:p>
          <a:p>
            <a:pPr lvl="1"/>
            <a:r>
              <a:rPr lang="en-US" dirty="0" smtClean="0"/>
              <a:t>Let NYSPHSAA make the decision. </a:t>
            </a:r>
            <a:endParaRPr lang="en-US"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spTree>
    <p:extLst>
      <p:ext uri="{BB962C8B-B14F-4D97-AF65-F5344CB8AC3E}">
        <p14:creationId xmlns:p14="http://schemas.microsoft.com/office/powerpoint/2010/main" val="112248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NY State adopted rules – Page 66</a:t>
            </a:r>
            <a:endParaRPr lang="en-US" dirty="0"/>
          </a:p>
        </p:txBody>
      </p:sp>
      <p:sp>
        <p:nvSpPr>
          <p:cNvPr id="3" name="Content Placeholder 2"/>
          <p:cNvSpPr>
            <a:spLocks noGrp="1"/>
          </p:cNvSpPr>
          <p:nvPr>
            <p:ph idx="1"/>
          </p:nvPr>
        </p:nvSpPr>
        <p:spPr/>
        <p:txBody>
          <a:bodyPr/>
          <a:lstStyle/>
          <a:p>
            <a:r>
              <a:rPr lang="en-US" b="1" dirty="0" smtClean="0"/>
              <a:t>2-33-1</a:t>
            </a:r>
            <a:r>
              <a:rPr lang="en-US" dirty="0" smtClean="0"/>
              <a:t>: Suggested speed-up rules. (Check with your league office).</a:t>
            </a:r>
          </a:p>
          <a:p>
            <a:r>
              <a:rPr lang="en-US" b="1" dirty="0" smtClean="0"/>
              <a:t>4-2-2</a:t>
            </a:r>
            <a:r>
              <a:rPr lang="en-US" dirty="0" smtClean="0"/>
              <a:t>: 10 run rule.  Each section has the option to approve the rule and then each league has the option to approve the rule. </a:t>
            </a:r>
          </a:p>
          <a:p>
            <a:r>
              <a:rPr lang="en-US" b="1" dirty="0" smtClean="0"/>
              <a:t>4-2-4</a:t>
            </a:r>
            <a:r>
              <a:rPr lang="en-US" dirty="0" smtClean="0"/>
              <a:t>: Game-ending procedures may be determined. </a:t>
            </a:r>
          </a:p>
          <a:p>
            <a:r>
              <a:rPr lang="en-US" b="1" strike="sngStrike" dirty="0" smtClean="0"/>
              <a:t>4-3-1</a:t>
            </a:r>
            <a:r>
              <a:rPr lang="en-US" dirty="0" smtClean="0"/>
              <a:t>: Cross out!  We do not have this rule. </a:t>
            </a:r>
          </a:p>
          <a:p>
            <a:r>
              <a:rPr lang="en-US" b="1" dirty="0" smtClean="0"/>
              <a:t>4-4-1a</a:t>
            </a:r>
            <a:r>
              <a:rPr lang="en-US" dirty="0" smtClean="0"/>
              <a:t>: State associations are authorized to specify the time frame and/or circumstances before a forfeit shall be declared for a late arrival by one of the teams. </a:t>
            </a:r>
          </a:p>
          <a:p>
            <a:r>
              <a:rPr lang="en-US" b="1" dirty="0" smtClean="0"/>
              <a:t>4-5-1</a:t>
            </a:r>
            <a:r>
              <a:rPr lang="en-US" dirty="0" smtClean="0"/>
              <a:t>: Protests are allowed in NY.</a:t>
            </a:r>
          </a:p>
          <a:p>
            <a:r>
              <a:rPr lang="en-US" b="1" dirty="0" smtClean="0"/>
              <a:t>10-1-9</a:t>
            </a:r>
            <a:r>
              <a:rPr lang="en-US" dirty="0" smtClean="0"/>
              <a:t>: Visit the NYSBUA website for our uniform code. </a:t>
            </a:r>
            <a:endParaRPr lang="en-US" dirty="0"/>
          </a:p>
          <a:p>
            <a:endParaRPr lang="en-US" dirty="0" smtClean="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spTree>
    <p:extLst>
      <p:ext uri="{BB962C8B-B14F-4D97-AF65-F5344CB8AC3E}">
        <p14:creationId xmlns:p14="http://schemas.microsoft.com/office/powerpoint/2010/main" val="211012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Concussions – page 72 </a:t>
            </a:r>
            <a:endParaRPr lang="en-US" dirty="0"/>
          </a:p>
        </p:txBody>
      </p:sp>
      <p:sp>
        <p:nvSpPr>
          <p:cNvPr id="3" name="Content Placeholder 2"/>
          <p:cNvSpPr>
            <a:spLocks noGrp="1"/>
          </p:cNvSpPr>
          <p:nvPr>
            <p:ph idx="1"/>
          </p:nvPr>
        </p:nvSpPr>
        <p:spPr/>
        <p:txBody>
          <a:bodyPr/>
          <a:lstStyle/>
          <a:p>
            <a:r>
              <a:rPr lang="en-US" dirty="0" smtClean="0"/>
              <a:t>Recognize common signs and symptoms of a concussion.</a:t>
            </a:r>
          </a:p>
          <a:p>
            <a:r>
              <a:rPr lang="en-US" dirty="0" smtClean="0"/>
              <a:t>Suggested Concussion Management:</a:t>
            </a:r>
          </a:p>
          <a:p>
            <a:pPr lvl="1"/>
            <a:r>
              <a:rPr lang="en-US" dirty="0" smtClean="0"/>
              <a:t>No athlete should return to play on the same day of a concussion. </a:t>
            </a:r>
          </a:p>
          <a:p>
            <a:pPr lvl="1"/>
            <a:r>
              <a:rPr lang="en-US" dirty="0" smtClean="0"/>
              <a:t>Any athlete suspected of having a concussion should be evaluated by an appropriate health-care professional as soon as possible.</a:t>
            </a:r>
          </a:p>
          <a:p>
            <a:pPr lvl="1"/>
            <a:r>
              <a:rPr lang="en-US" b="1" dirty="0" smtClean="0"/>
              <a:t>RULE 3-1-5 (page 28): </a:t>
            </a:r>
            <a:r>
              <a:rPr lang="en-US" dirty="0" smtClean="0"/>
              <a:t>“Any player who exhibits signs, symptoms or behaviors consistent with a concussion shall be immediately removed from the game and shall not return to play until cleared by an appropriate health-care professional.”</a:t>
            </a:r>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spTree>
    <p:extLst>
      <p:ext uri="{BB962C8B-B14F-4D97-AF65-F5344CB8AC3E}">
        <p14:creationId xmlns:p14="http://schemas.microsoft.com/office/powerpoint/2010/main" val="376216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Blood – page 74 </a:t>
            </a:r>
            <a:endParaRPr lang="en-US" dirty="0"/>
          </a:p>
        </p:txBody>
      </p:sp>
      <p:sp>
        <p:nvSpPr>
          <p:cNvPr id="3" name="Content Placeholder 2"/>
          <p:cNvSpPr>
            <a:spLocks noGrp="1"/>
          </p:cNvSpPr>
          <p:nvPr>
            <p:ph idx="1"/>
          </p:nvPr>
        </p:nvSpPr>
        <p:spPr/>
        <p:txBody>
          <a:bodyPr/>
          <a:lstStyle/>
          <a:p>
            <a:r>
              <a:rPr lang="en-US" dirty="0" smtClean="0"/>
              <a:t>Student-athlete who is: </a:t>
            </a:r>
          </a:p>
          <a:p>
            <a:pPr lvl="1"/>
            <a:r>
              <a:rPr lang="en-US" dirty="0" smtClean="0"/>
              <a:t>bleeding, has an open wound, has any amount of blood on a uniform, or has blood on their body </a:t>
            </a:r>
            <a:r>
              <a:rPr lang="en-US" b="1" dirty="0" smtClean="0"/>
              <a:t>shall be directed to leave the game </a:t>
            </a:r>
            <a:r>
              <a:rPr lang="en-US" dirty="0" smtClean="0"/>
              <a:t>until:</a:t>
            </a:r>
          </a:p>
          <a:p>
            <a:pPr lvl="3"/>
            <a:r>
              <a:rPr lang="en-US" sz="2400" dirty="0" smtClean="0"/>
              <a:t>the bleeding is stopped, the wound is covered, the uniform and/or body is appropriately cleaned, and/or the uniform is changed before returning to the game. </a:t>
            </a:r>
          </a:p>
          <a:p>
            <a:r>
              <a:rPr lang="en-US" dirty="0" smtClean="0"/>
              <a:t>Any blood exposure or bites to the skin that break the surface </a:t>
            </a:r>
            <a:r>
              <a:rPr lang="en-US" b="1" dirty="0" smtClean="0"/>
              <a:t>must be reported</a:t>
            </a:r>
            <a:r>
              <a:rPr lang="en-US" dirty="0" smtClean="0"/>
              <a:t> and immediately evaluated by an appropriate health-care professional. </a:t>
            </a:r>
            <a:endParaRPr lang="en-US"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spTree>
    <p:extLst>
      <p:ext uri="{BB962C8B-B14F-4D97-AF65-F5344CB8AC3E}">
        <p14:creationId xmlns:p14="http://schemas.microsoft.com/office/powerpoint/2010/main" val="260086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Lightning or thunder – page 75</a:t>
            </a:r>
            <a:endParaRPr lang="en-US" dirty="0"/>
          </a:p>
        </p:txBody>
      </p:sp>
      <p:sp>
        <p:nvSpPr>
          <p:cNvPr id="3" name="Content Placeholder 2"/>
          <p:cNvSpPr>
            <a:spLocks noGrp="1"/>
          </p:cNvSpPr>
          <p:nvPr>
            <p:ph idx="1"/>
          </p:nvPr>
        </p:nvSpPr>
        <p:spPr/>
        <p:txBody>
          <a:bodyPr/>
          <a:lstStyle/>
          <a:p>
            <a:r>
              <a:rPr lang="en-US" sz="3200" dirty="0" smtClean="0"/>
              <a:t>When thunder is heard or lightning is seen:</a:t>
            </a:r>
          </a:p>
          <a:p>
            <a:pPr lvl="1"/>
            <a:r>
              <a:rPr lang="en-US" sz="2800" dirty="0" smtClean="0"/>
              <a:t>Vacate the field </a:t>
            </a:r>
            <a:r>
              <a:rPr lang="en-US" sz="2800" b="1" dirty="0" smtClean="0"/>
              <a:t>immediately</a:t>
            </a:r>
            <a:r>
              <a:rPr lang="en-US" sz="2800" dirty="0" smtClean="0"/>
              <a:t>. </a:t>
            </a:r>
          </a:p>
          <a:p>
            <a:pPr lvl="1"/>
            <a:r>
              <a:rPr lang="en-US" sz="2800" dirty="0" smtClean="0"/>
              <a:t>Once play has been suspended, wait </a:t>
            </a:r>
            <a:r>
              <a:rPr lang="en-US" sz="2800" b="1" dirty="0" smtClean="0"/>
              <a:t>at least </a:t>
            </a:r>
            <a:r>
              <a:rPr lang="en-US" sz="2800" dirty="0" smtClean="0"/>
              <a:t>30 minutes after the last thunder is heard or lightning is witnessed. </a:t>
            </a:r>
          </a:p>
          <a:p>
            <a:pPr lvl="1"/>
            <a:r>
              <a:rPr lang="en-US" sz="2800" dirty="0" smtClean="0"/>
              <a:t>Any subsequent thunder or lightning after the beginning of the 30-minute suspension count will reset the clock and another 30-minute count should begin. </a:t>
            </a:r>
            <a:endParaRPr lang="en-US" sz="2800" dirty="0"/>
          </a:p>
        </p:txBody>
      </p:sp>
      <p:sp>
        <p:nvSpPr>
          <p:cNvPr id="4" name="Footer Placeholder 3"/>
          <p:cNvSpPr>
            <a:spLocks noGrp="1"/>
          </p:cNvSpPr>
          <p:nvPr>
            <p:ph type="ftr" sz="quarter" idx="11"/>
          </p:nvPr>
        </p:nvSpPr>
        <p:spPr/>
        <p:txBody>
          <a:bodyPr/>
          <a:lstStyle/>
          <a:p>
            <a:pPr>
              <a:defRPr/>
            </a:pPr>
            <a:r>
              <a:rPr lang="en-US" smtClean="0"/>
              <a:t>www.nfhs.org</a:t>
            </a:r>
            <a:endParaRPr lang="en-US"/>
          </a:p>
        </p:txBody>
      </p:sp>
    </p:spTree>
    <p:extLst>
      <p:ext uri="{BB962C8B-B14F-4D97-AF65-F5344CB8AC3E}">
        <p14:creationId xmlns:p14="http://schemas.microsoft.com/office/powerpoint/2010/main" val="28341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593C42-8B19-450F-BFA5-EF622A0EA588}"/>
              </a:ext>
            </a:extLst>
          </p:cNvPr>
          <p:cNvSpPr>
            <a:spLocks noGrp="1"/>
          </p:cNvSpPr>
          <p:nvPr>
            <p:ph type="title"/>
          </p:nvPr>
        </p:nvSpPr>
        <p:spPr/>
        <p:txBody>
          <a:bodyPr/>
          <a:lstStyle/>
          <a:p>
            <a:r>
              <a:rPr lang="en-US" dirty="0"/>
              <a:t>NFHS OFFICIALS and coaches Education </a:t>
            </a:r>
          </a:p>
        </p:txBody>
      </p:sp>
      <p:sp>
        <p:nvSpPr>
          <p:cNvPr id="3" name="Text Placeholder 2">
            <a:extLst>
              <a:ext uri="{FF2B5EF4-FFF2-40B4-BE49-F238E27FC236}">
                <a16:creationId xmlns:a16="http://schemas.microsoft.com/office/drawing/2014/main" id="{96F5AE71-0EBD-45F1-B17F-C753028DAD24}"/>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672FB1E1-B978-42AC-8764-031B8B5758B8}"/>
              </a:ext>
            </a:extLst>
          </p:cNvPr>
          <p:cNvSpPr>
            <a:spLocks noGrp="1"/>
          </p:cNvSpPr>
          <p:nvPr>
            <p:ph type="ftr" sz="quarter" idx="4294967295"/>
          </p:nvPr>
        </p:nvSpPr>
        <p:spPr>
          <a:xfrm>
            <a:off x="10199688" y="6524625"/>
            <a:ext cx="1992312" cy="295275"/>
          </a:xfrm>
        </p:spPr>
        <p:txBody>
          <a:bodyPr/>
          <a:lstStyle/>
          <a:p>
            <a:pPr>
              <a:defRPr/>
            </a:pPr>
            <a:r>
              <a:rPr lang="en-US"/>
              <a:t>www.nfhs.org</a:t>
            </a:r>
          </a:p>
        </p:txBody>
      </p:sp>
    </p:spTree>
    <p:extLst>
      <p:ext uri="{BB962C8B-B14F-4D97-AF65-F5344CB8AC3E}">
        <p14:creationId xmlns:p14="http://schemas.microsoft.com/office/powerpoint/2010/main" val="11785534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4749D-74DD-468C-BC4E-863DC63B19C6}"/>
              </a:ext>
            </a:extLst>
          </p:cNvPr>
          <p:cNvSpPr>
            <a:spLocks noGrp="1"/>
          </p:cNvSpPr>
          <p:nvPr>
            <p:ph type="title"/>
          </p:nvPr>
        </p:nvSpPr>
        <p:spPr/>
        <p:txBody>
          <a:bodyPr/>
          <a:lstStyle/>
          <a:p>
            <a:r>
              <a:rPr lang="en-US" dirty="0"/>
              <a:t>Designated hitter</a:t>
            </a:r>
            <a:br>
              <a:rPr lang="en-US" dirty="0"/>
            </a:br>
            <a:r>
              <a:rPr lang="en-US" dirty="0"/>
              <a:t>Rule 3-1-4</a:t>
            </a:r>
          </a:p>
        </p:txBody>
      </p:sp>
      <p:pic>
        <p:nvPicPr>
          <p:cNvPr id="6" name="Content Placeholder 5" descr="A close up of a piece of paper&#10;&#10;Description automatically generated">
            <a:extLst>
              <a:ext uri="{FF2B5EF4-FFF2-40B4-BE49-F238E27FC236}">
                <a16:creationId xmlns:a16="http://schemas.microsoft.com/office/drawing/2014/main" id="{9AE627DD-3AAD-41B9-B25A-9305E9D4D2D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57840" y="2047921"/>
            <a:ext cx="4610316" cy="4338637"/>
          </a:xfrm>
        </p:spPr>
      </p:pic>
      <p:sp>
        <p:nvSpPr>
          <p:cNvPr id="4" name="Footer Placeholder 3">
            <a:extLst>
              <a:ext uri="{FF2B5EF4-FFF2-40B4-BE49-F238E27FC236}">
                <a16:creationId xmlns:a16="http://schemas.microsoft.com/office/drawing/2014/main" id="{B7B9394A-24A2-4794-91B6-5F3193A14814}"/>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2FA0E5F7-79AB-4F98-8F34-5725C17E98ED}"/>
              </a:ext>
            </a:extLst>
          </p:cNvPr>
          <p:cNvSpPr/>
          <p:nvPr/>
        </p:nvSpPr>
        <p:spPr>
          <a:xfrm>
            <a:off x="6245013" y="3429000"/>
            <a:ext cx="5743788" cy="1200329"/>
          </a:xfrm>
          <a:prstGeom prst="rect">
            <a:avLst/>
          </a:prstGeom>
        </p:spPr>
        <p:txBody>
          <a:bodyPr wrap="square">
            <a:spAutoFit/>
          </a:bodyPr>
          <a:lstStyle/>
          <a:p>
            <a:r>
              <a:rPr lang="en-US" sz="2400" dirty="0"/>
              <a:t>The DH may still be a 10</a:t>
            </a:r>
            <a:r>
              <a:rPr lang="en-US" sz="2400" baseline="30000" dirty="0"/>
              <a:t>th</a:t>
            </a:r>
            <a:r>
              <a:rPr lang="en-US" sz="2400" dirty="0"/>
              <a:t> starter hitting for any one of the nine starting defensive players.</a:t>
            </a:r>
          </a:p>
        </p:txBody>
      </p:sp>
    </p:spTree>
    <p:extLst>
      <p:ext uri="{BB962C8B-B14F-4D97-AF65-F5344CB8AC3E}">
        <p14:creationId xmlns:p14="http://schemas.microsoft.com/office/powerpoint/2010/main" val="391240016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40546-DD34-429F-AED0-A4686BBD2C48}"/>
              </a:ext>
            </a:extLst>
          </p:cNvPr>
          <p:cNvSpPr>
            <a:spLocks noGrp="1"/>
          </p:cNvSpPr>
          <p:nvPr>
            <p:ph type="title"/>
          </p:nvPr>
        </p:nvSpPr>
        <p:spPr/>
        <p:txBody>
          <a:bodyPr/>
          <a:lstStyle/>
          <a:p>
            <a:r>
              <a:rPr lang="en-US" sz="4000" dirty="0"/>
              <a:t>SPORTS-SPECIFIC Officiating COURSES</a:t>
            </a:r>
            <a:br>
              <a:rPr lang="en-US" sz="4000" dirty="0"/>
            </a:br>
            <a:r>
              <a:rPr lang="en-US" sz="4000" dirty="0"/>
              <a:t>www.nfhslearn.com</a:t>
            </a:r>
            <a:endParaRPr lang="en-US" dirty="0"/>
          </a:p>
        </p:txBody>
      </p:sp>
      <p:sp>
        <p:nvSpPr>
          <p:cNvPr id="3" name="Content Placeholder 2">
            <a:extLst>
              <a:ext uri="{FF2B5EF4-FFF2-40B4-BE49-F238E27FC236}">
                <a16:creationId xmlns:a16="http://schemas.microsoft.com/office/drawing/2014/main" id="{9B37520B-C8EE-4775-95C7-FDF2D07FA691}"/>
              </a:ext>
            </a:extLst>
          </p:cNvPr>
          <p:cNvSpPr>
            <a:spLocks noGrp="1"/>
          </p:cNvSpPr>
          <p:nvPr>
            <p:ph idx="1"/>
          </p:nvPr>
        </p:nvSpPr>
        <p:spPr>
          <a:xfrm>
            <a:off x="6756400" y="1989139"/>
            <a:ext cx="5211234" cy="4338637"/>
          </a:xfrm>
        </p:spPr>
        <p:txBody>
          <a:bodyPr/>
          <a:lstStyle/>
          <a:p>
            <a:pPr marL="285750" indent="-285750">
              <a:buFont typeface="Arial" panose="020B0604020202020204" pitchFamily="34" charset="0"/>
              <a:buChar char="•"/>
            </a:pPr>
            <a:r>
              <a:rPr lang="en-US" sz="2400" dirty="0">
                <a:cs typeface="Arial" charset="0"/>
              </a:rPr>
              <a:t>Introduction to mechanics and techniques used in each sport</a:t>
            </a:r>
          </a:p>
          <a:p>
            <a:pPr marL="285750" indent="-285750">
              <a:buFont typeface="Arial" panose="020B0604020202020204" pitchFamily="34" charset="0"/>
              <a:buChar char="•"/>
            </a:pPr>
            <a:r>
              <a:rPr lang="en-US" sz="2400" dirty="0">
                <a:cs typeface="Arial" charset="0"/>
              </a:rPr>
              <a:t>Ideal for new officials or those in first few years of officiating</a:t>
            </a:r>
          </a:p>
          <a:p>
            <a:pPr marL="285750" indent="-285750">
              <a:buFont typeface="Arial" panose="020B0604020202020204" pitchFamily="34" charset="0"/>
              <a:buChar char="•"/>
            </a:pPr>
            <a:r>
              <a:rPr lang="en-US" sz="2400" dirty="0">
                <a:cs typeface="Arial" charset="0"/>
              </a:rPr>
              <a:t>30-45 minutes to complete</a:t>
            </a:r>
          </a:p>
          <a:p>
            <a:pPr marL="285750" indent="-285750">
              <a:buFont typeface="Arial" panose="020B0604020202020204" pitchFamily="34" charset="0"/>
              <a:buChar char="•"/>
            </a:pPr>
            <a:r>
              <a:rPr lang="en-US" sz="2400" dirty="0">
                <a:cs typeface="Arial" charset="0"/>
              </a:rPr>
              <a:t>Topics vary based on the needs of the officials in the sport</a:t>
            </a:r>
          </a:p>
          <a:p>
            <a:pPr marL="285750" indent="-285750">
              <a:buFont typeface="Arial" panose="020B0604020202020204" pitchFamily="34" charset="0"/>
              <a:buChar char="•"/>
            </a:pPr>
            <a:r>
              <a:rPr lang="en-US" sz="2400" dirty="0">
                <a:cs typeface="Arial" charset="0"/>
              </a:rPr>
              <a:t>NFHS Officials Association members cost is $10</a:t>
            </a:r>
          </a:p>
          <a:p>
            <a:pPr marL="285750" indent="-285750">
              <a:buFont typeface="Arial" panose="020B0604020202020204" pitchFamily="34" charset="0"/>
              <a:buChar char="•"/>
            </a:pPr>
            <a:r>
              <a:rPr lang="en-US" sz="2400" dirty="0">
                <a:cs typeface="Arial" charset="0"/>
              </a:rPr>
              <a:t>Non-members - course is $20</a:t>
            </a:r>
          </a:p>
          <a:p>
            <a:pPr marL="285750" indent="-285750">
              <a:buFont typeface="Arial" panose="020B0604020202020204" pitchFamily="34" charset="0"/>
              <a:buChar char="•"/>
            </a:pPr>
            <a:r>
              <a:rPr lang="en-US" sz="2400" dirty="0">
                <a:cs typeface="Arial" charset="0"/>
              </a:rPr>
              <a:t>API available to state associations to collect results</a:t>
            </a:r>
          </a:p>
        </p:txBody>
      </p:sp>
      <p:sp>
        <p:nvSpPr>
          <p:cNvPr id="4" name="Footer Placeholder 3">
            <a:extLst>
              <a:ext uri="{FF2B5EF4-FFF2-40B4-BE49-F238E27FC236}">
                <a16:creationId xmlns:a16="http://schemas.microsoft.com/office/drawing/2014/main" id="{8CBB27EA-B9EE-49A7-B266-58E985C7CA2D}"/>
              </a:ext>
            </a:extLst>
          </p:cNvPr>
          <p:cNvSpPr>
            <a:spLocks noGrp="1"/>
          </p:cNvSpPr>
          <p:nvPr>
            <p:ph type="ftr" sz="quarter" idx="11"/>
          </p:nvPr>
        </p:nvSpPr>
        <p:spPr/>
        <p:txBody>
          <a:bodyPr/>
          <a:lstStyle/>
          <a:p>
            <a:pPr>
              <a:defRPr/>
            </a:pPr>
            <a:r>
              <a:rPr lang="en-US"/>
              <a:t>www.nfhs.org</a:t>
            </a:r>
          </a:p>
        </p:txBody>
      </p:sp>
      <p:pic>
        <p:nvPicPr>
          <p:cNvPr id="5" name="Picture 4">
            <a:extLst>
              <a:ext uri="{FF2B5EF4-FFF2-40B4-BE49-F238E27FC236}">
                <a16:creationId xmlns:a16="http://schemas.microsoft.com/office/drawing/2014/main" id="{EBD0CE1B-9241-48AB-9136-B9ACA4249D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0575" y="1989139"/>
            <a:ext cx="4368986" cy="4437061"/>
          </a:xfrm>
          <a:prstGeom prst="rect">
            <a:avLst/>
          </a:prstGeom>
        </p:spPr>
      </p:pic>
    </p:spTree>
    <p:extLst>
      <p:ext uri="{BB962C8B-B14F-4D97-AF65-F5344CB8AC3E}">
        <p14:creationId xmlns:p14="http://schemas.microsoft.com/office/powerpoint/2010/main" val="79988843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6EDFF3-37EF-4E50-95FD-C1B681322B0D}"/>
              </a:ext>
            </a:extLst>
          </p:cNvPr>
          <p:cNvSpPr>
            <a:spLocks noGrp="1"/>
          </p:cNvSpPr>
          <p:nvPr>
            <p:ph type="title"/>
          </p:nvPr>
        </p:nvSpPr>
        <p:spPr/>
        <p:txBody>
          <a:bodyPr/>
          <a:lstStyle/>
          <a:p>
            <a:r>
              <a:rPr lang="en-US" dirty="0"/>
              <a:t>NFHS OFFICIALS EDUCATION</a:t>
            </a:r>
            <a:br>
              <a:rPr lang="en-US" dirty="0"/>
            </a:br>
            <a:r>
              <a:rPr lang="en-US" dirty="0"/>
              <a:t>SPORT-SPECIFIC COURSES</a:t>
            </a:r>
          </a:p>
        </p:txBody>
      </p:sp>
      <p:sp>
        <p:nvSpPr>
          <p:cNvPr id="6" name="Content Placeholder 5">
            <a:extLst>
              <a:ext uri="{FF2B5EF4-FFF2-40B4-BE49-F238E27FC236}">
                <a16:creationId xmlns:a16="http://schemas.microsoft.com/office/drawing/2014/main" id="{FF8AE251-3962-4240-B8E7-596D5D99527C}"/>
              </a:ext>
            </a:extLst>
          </p:cNvPr>
          <p:cNvSpPr>
            <a:spLocks noGrp="1"/>
          </p:cNvSpPr>
          <p:nvPr>
            <p:ph sz="half" idx="1"/>
          </p:nvPr>
        </p:nvSpPr>
        <p:spPr/>
        <p:txBody>
          <a:bodyPr/>
          <a:lstStyle/>
          <a:p>
            <a:r>
              <a:rPr lang="en-US" b="1" u="sng" dirty="0">
                <a:solidFill>
                  <a:schemeClr val="accent2"/>
                </a:solidFill>
              </a:rPr>
              <a:t>Courses Available</a:t>
            </a:r>
          </a:p>
          <a:p>
            <a:pPr lvl="1"/>
            <a:r>
              <a:rPr lang="en-US" b="1" dirty="0"/>
              <a:t>Officiating Football</a:t>
            </a:r>
            <a:r>
              <a:rPr lang="en-US" dirty="0"/>
              <a:t> </a:t>
            </a:r>
          </a:p>
          <a:p>
            <a:pPr lvl="1"/>
            <a:r>
              <a:rPr lang="en-US" b="1" dirty="0"/>
              <a:t>Soccer</a:t>
            </a:r>
            <a:r>
              <a:rPr lang="en-US" dirty="0"/>
              <a:t> – Fouls and Misconduct</a:t>
            </a:r>
          </a:p>
          <a:p>
            <a:pPr lvl="1"/>
            <a:r>
              <a:rPr lang="en-US" b="1" dirty="0"/>
              <a:t>Swimming and Diving</a:t>
            </a:r>
            <a:endParaRPr lang="en-US" dirty="0"/>
          </a:p>
          <a:p>
            <a:pPr lvl="1"/>
            <a:r>
              <a:rPr lang="en-US" b="1" dirty="0"/>
              <a:t>Officiating Wrestling</a:t>
            </a:r>
            <a:r>
              <a:rPr lang="en-US" dirty="0"/>
              <a:t> </a:t>
            </a:r>
          </a:p>
          <a:p>
            <a:pPr lvl="1"/>
            <a:r>
              <a:rPr lang="en-US" b="1" dirty="0"/>
              <a:t>Officiating Basketball</a:t>
            </a:r>
          </a:p>
          <a:p>
            <a:pPr lvl="1"/>
            <a:r>
              <a:rPr lang="en-US" b="1" dirty="0"/>
              <a:t>Umpiring Softball</a:t>
            </a:r>
          </a:p>
          <a:p>
            <a:pPr lvl="1"/>
            <a:r>
              <a:rPr lang="en-US" b="1" dirty="0"/>
              <a:t>Officiating Volleyball – </a:t>
            </a:r>
            <a:r>
              <a:rPr lang="en-US" dirty="0"/>
              <a:t>Ball Handling</a:t>
            </a:r>
          </a:p>
        </p:txBody>
      </p:sp>
      <p:sp>
        <p:nvSpPr>
          <p:cNvPr id="7" name="Content Placeholder 6">
            <a:extLst>
              <a:ext uri="{FF2B5EF4-FFF2-40B4-BE49-F238E27FC236}">
                <a16:creationId xmlns:a16="http://schemas.microsoft.com/office/drawing/2014/main" id="{8580F39B-5A04-4083-9245-BB88B8958E5B}"/>
              </a:ext>
            </a:extLst>
          </p:cNvPr>
          <p:cNvSpPr>
            <a:spLocks noGrp="1"/>
          </p:cNvSpPr>
          <p:nvPr>
            <p:ph sz="half" idx="2"/>
          </p:nvPr>
        </p:nvSpPr>
        <p:spPr/>
        <p:txBody>
          <a:bodyPr/>
          <a:lstStyle/>
          <a:p>
            <a:r>
              <a:rPr lang="en-US" b="1" u="sng" dirty="0">
                <a:solidFill>
                  <a:schemeClr val="accent2"/>
                </a:solidFill>
              </a:rPr>
              <a:t>Future Courses</a:t>
            </a:r>
          </a:p>
          <a:p>
            <a:pPr lvl="1"/>
            <a:r>
              <a:rPr lang="en-US" b="1" dirty="0"/>
              <a:t>Officiating Baseball</a:t>
            </a:r>
          </a:p>
          <a:p>
            <a:pPr lvl="1"/>
            <a:r>
              <a:rPr lang="en-US" b="1" dirty="0"/>
              <a:t>Basketball – </a:t>
            </a:r>
            <a:r>
              <a:rPr lang="en-US" dirty="0"/>
              <a:t>Three-Person Mechanics</a:t>
            </a:r>
          </a:p>
          <a:p>
            <a:pPr lvl="1"/>
            <a:r>
              <a:rPr lang="en-US" b="1" dirty="0"/>
              <a:t>Field Hockey</a:t>
            </a:r>
          </a:p>
          <a:p>
            <a:pPr lvl="1"/>
            <a:r>
              <a:rPr lang="en-US" b="1" dirty="0"/>
              <a:t>Track and Field</a:t>
            </a:r>
          </a:p>
          <a:p>
            <a:pPr lvl="1"/>
            <a:r>
              <a:rPr lang="en-US" b="1" dirty="0"/>
              <a:t>Volleyball </a:t>
            </a:r>
            <a:r>
              <a:rPr lang="en-US" dirty="0"/>
              <a:t>– Overlapping</a:t>
            </a:r>
          </a:p>
          <a:p>
            <a:pPr lvl="1"/>
            <a:r>
              <a:rPr lang="en-US" b="1" dirty="0"/>
              <a:t>Softball – </a:t>
            </a:r>
            <a:r>
              <a:rPr lang="en-US" dirty="0"/>
              <a:t>Mechanics</a:t>
            </a:r>
          </a:p>
          <a:p>
            <a:pPr lvl="1"/>
            <a:r>
              <a:rPr lang="en-US" b="1" dirty="0"/>
              <a:t>Communication Among Officials and Coaches</a:t>
            </a:r>
          </a:p>
          <a:p>
            <a:pPr lvl="1"/>
            <a:r>
              <a:rPr lang="en-US" b="1" dirty="0"/>
              <a:t>Soccer - </a:t>
            </a:r>
            <a:r>
              <a:rPr lang="en-US" dirty="0"/>
              <a:t>Offside</a:t>
            </a:r>
          </a:p>
        </p:txBody>
      </p:sp>
      <p:sp>
        <p:nvSpPr>
          <p:cNvPr id="4" name="Footer Placeholder 3">
            <a:extLst>
              <a:ext uri="{FF2B5EF4-FFF2-40B4-BE49-F238E27FC236}">
                <a16:creationId xmlns:a16="http://schemas.microsoft.com/office/drawing/2014/main" id="{A00E9ABB-2587-4614-AA16-5CF916768B1B}"/>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01829132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515C9-C586-4915-8F6C-C547B8C98BBD}"/>
              </a:ext>
            </a:extLst>
          </p:cNvPr>
          <p:cNvSpPr>
            <a:spLocks noGrp="1"/>
          </p:cNvSpPr>
          <p:nvPr>
            <p:ph type="title"/>
          </p:nvPr>
        </p:nvSpPr>
        <p:spPr/>
        <p:txBody>
          <a:bodyPr/>
          <a:lstStyle/>
          <a:p>
            <a:r>
              <a:rPr lang="en-US" dirty="0"/>
              <a:t>NFHS Network</a:t>
            </a:r>
          </a:p>
        </p:txBody>
      </p:sp>
      <p:sp>
        <p:nvSpPr>
          <p:cNvPr id="4" name="Text Placeholder 3">
            <a:extLst>
              <a:ext uri="{FF2B5EF4-FFF2-40B4-BE49-F238E27FC236}">
                <a16:creationId xmlns:a16="http://schemas.microsoft.com/office/drawing/2014/main" id="{3AC98473-4A74-41A8-886D-A1C2B356134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0621054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AF5EE-9A45-4EDC-B92E-5A3B6CEE9FED}"/>
              </a:ext>
            </a:extLst>
          </p:cNvPr>
          <p:cNvSpPr>
            <a:spLocks noGrp="1"/>
          </p:cNvSpPr>
          <p:nvPr>
            <p:ph type="title"/>
          </p:nvPr>
        </p:nvSpPr>
        <p:spPr/>
        <p:txBody>
          <a:bodyPr/>
          <a:lstStyle/>
          <a:p>
            <a:r>
              <a:rPr lang="en-US" dirty="0"/>
              <a:t>NFHS Network</a:t>
            </a:r>
          </a:p>
        </p:txBody>
      </p:sp>
      <p:sp>
        <p:nvSpPr>
          <p:cNvPr id="3" name="Content Placeholder 2">
            <a:extLst>
              <a:ext uri="{FF2B5EF4-FFF2-40B4-BE49-F238E27FC236}">
                <a16:creationId xmlns:a16="http://schemas.microsoft.com/office/drawing/2014/main" id="{50095002-A0F2-4220-899D-5C13B7F9B061}"/>
              </a:ext>
            </a:extLst>
          </p:cNvPr>
          <p:cNvSpPr>
            <a:spLocks noGrp="1"/>
          </p:cNvSpPr>
          <p:nvPr>
            <p:ph idx="1"/>
          </p:nvPr>
        </p:nvSpPr>
        <p:spPr>
          <a:xfrm>
            <a:off x="1940985" y="1989139"/>
            <a:ext cx="5831415" cy="4338637"/>
          </a:xfrm>
        </p:spPr>
        <p:txBody>
          <a:bodyPr/>
          <a:lstStyle/>
          <a:p>
            <a:r>
              <a:rPr lang="en-US" dirty="0"/>
              <a:t>By 2020, every high school sporting event in America will be streamed live. </a:t>
            </a:r>
          </a:p>
          <a:p>
            <a:r>
              <a:rPr lang="en-US" dirty="0"/>
              <a:t>The NFHS Network will be THE DESTINATION for fans to view these broadcasts. </a:t>
            </a:r>
          </a:p>
        </p:txBody>
      </p:sp>
      <p:sp>
        <p:nvSpPr>
          <p:cNvPr id="4" name="Footer Placeholder 3">
            <a:extLst>
              <a:ext uri="{FF2B5EF4-FFF2-40B4-BE49-F238E27FC236}">
                <a16:creationId xmlns:a16="http://schemas.microsoft.com/office/drawing/2014/main" id="{770AA150-17CC-4826-8CB3-651F9C4FEAE2}"/>
              </a:ext>
            </a:extLst>
          </p:cNvPr>
          <p:cNvSpPr>
            <a:spLocks noGrp="1"/>
          </p:cNvSpPr>
          <p:nvPr>
            <p:ph type="ftr" sz="quarter" idx="11"/>
          </p:nvPr>
        </p:nvSpPr>
        <p:spPr/>
        <p:txBody>
          <a:bodyPr/>
          <a:lstStyle/>
          <a:p>
            <a:pPr>
              <a:defRPr/>
            </a:pPr>
            <a:r>
              <a:rPr lang="en-US"/>
              <a:t>www.nfhs.org</a:t>
            </a:r>
          </a:p>
        </p:txBody>
      </p:sp>
      <p:pic>
        <p:nvPicPr>
          <p:cNvPr id="5" name="Picture 2" descr="Q:\~Logos\NFHS Network\PrimaryLogos\Full-Color\NFHS_gradient.png">
            <a:extLst>
              <a:ext uri="{FF2B5EF4-FFF2-40B4-BE49-F238E27FC236}">
                <a16:creationId xmlns:a16="http://schemas.microsoft.com/office/drawing/2014/main" id="{21C59F6B-038F-4939-8F73-203E053483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8516798" y="2296102"/>
            <a:ext cx="2498573" cy="3167834"/>
          </a:xfrm>
          <a:prstGeom prst="rect">
            <a:avLst/>
          </a:prstGeom>
        </p:spPr>
      </p:pic>
      <p:sp>
        <p:nvSpPr>
          <p:cNvPr id="6" name="Footer Placeholder 4">
            <a:extLst>
              <a:ext uri="{FF2B5EF4-FFF2-40B4-BE49-F238E27FC236}">
                <a16:creationId xmlns:a16="http://schemas.microsoft.com/office/drawing/2014/main" id="{68EF3BD5-241E-4DB9-9804-4E5FAB102C87}"/>
              </a:ext>
            </a:extLst>
          </p:cNvPr>
          <p:cNvSpPr txBox="1">
            <a:spLocks/>
          </p:cNvSpPr>
          <p:nvPr/>
        </p:nvSpPr>
        <p:spPr>
          <a:xfrm>
            <a:off x="8203114" y="5635662"/>
            <a:ext cx="3053306" cy="262028"/>
          </a:xfrm>
          <a:prstGeom prst="rect">
            <a:avLst/>
          </a:prstGeom>
        </p:spPr>
        <p:txBody>
          <a:bodyPr vert="horz" lIns="91440" tIns="45720" rIns="91440" bIns="45720" rtlCol="0" anchor="ctr"/>
          <a:lstStyle>
            <a:defPPr>
              <a:defRPr lang="en-US"/>
            </a:defPPr>
            <a:lvl1pPr algn="r" rtl="0" fontAlgn="auto">
              <a:spcBef>
                <a:spcPts val="0"/>
              </a:spcBef>
              <a:spcAft>
                <a:spcPts val="0"/>
              </a:spcAft>
              <a:defRPr sz="14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z="2000" b="1" u="sng" dirty="0">
                <a:solidFill>
                  <a:srgbClr val="414B56"/>
                </a:solidFill>
                <a:latin typeface="Calibri"/>
              </a:rPr>
              <a:t>www.NFHSnetwork.com</a:t>
            </a:r>
          </a:p>
        </p:txBody>
      </p:sp>
    </p:spTree>
    <p:extLst>
      <p:ext uri="{BB962C8B-B14F-4D97-AF65-F5344CB8AC3E}">
        <p14:creationId xmlns:p14="http://schemas.microsoft.com/office/powerpoint/2010/main" val="410839547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9A1F1-BB47-43CC-858E-161352B72587}"/>
              </a:ext>
            </a:extLst>
          </p:cNvPr>
          <p:cNvSpPr>
            <a:spLocks noGrp="1"/>
          </p:cNvSpPr>
          <p:nvPr>
            <p:ph type="title"/>
          </p:nvPr>
        </p:nvSpPr>
        <p:spPr/>
        <p:txBody>
          <a:bodyPr/>
          <a:lstStyle/>
          <a:p>
            <a:r>
              <a:rPr lang="en-US" dirty="0"/>
              <a:t>Thank you and have a great Baseball season!</a:t>
            </a:r>
          </a:p>
        </p:txBody>
      </p:sp>
      <p:sp>
        <p:nvSpPr>
          <p:cNvPr id="3" name="Text Placeholder 2">
            <a:extLst>
              <a:ext uri="{FF2B5EF4-FFF2-40B4-BE49-F238E27FC236}">
                <a16:creationId xmlns:a16="http://schemas.microsoft.com/office/drawing/2014/main" id="{7DEE91B7-9CE3-4344-8442-EF1467ED59BB}"/>
              </a:ext>
            </a:extLst>
          </p:cNvPr>
          <p:cNvSpPr>
            <a:spLocks noGrp="1"/>
          </p:cNvSpPr>
          <p:nvPr>
            <p:ph type="body" idx="1"/>
          </p:nvPr>
        </p:nvSpPr>
        <p:spPr/>
        <p:txBody>
          <a:bodyPr/>
          <a:lstStyle/>
          <a:p>
            <a:r>
              <a:rPr lang="en-US" b="1" dirty="0"/>
              <a:t>National Federation of State High School Associations</a:t>
            </a:r>
            <a:r>
              <a:rPr lang="en-US" dirty="0"/>
              <a:t/>
            </a:r>
            <a:br>
              <a:rPr lang="en-US" dirty="0"/>
            </a:br>
            <a:r>
              <a:rPr lang="en-US" dirty="0"/>
              <a:t>PO Box 690 | Indianapolis, IN 46206</a:t>
            </a:r>
            <a:br>
              <a:rPr lang="en-US" dirty="0"/>
            </a:br>
            <a:r>
              <a:rPr lang="en-US" dirty="0"/>
              <a:t>Phone: 317-972-6900 | Fax: 317.822.5700</a:t>
            </a:r>
            <a:br>
              <a:rPr lang="en-US" dirty="0"/>
            </a:br>
            <a:r>
              <a:rPr lang="en-US" dirty="0"/>
              <a:t>www.nfhs.org | </a:t>
            </a:r>
            <a:r>
              <a:rPr lang="en-US" dirty="0">
                <a:hlinkClick r:id="rId2"/>
              </a:rPr>
              <a:t>www</a:t>
            </a:r>
            <a:endParaRPr lang="en-US" dirty="0"/>
          </a:p>
        </p:txBody>
      </p:sp>
    </p:spTree>
    <p:extLst>
      <p:ext uri="{BB962C8B-B14F-4D97-AF65-F5344CB8AC3E}">
        <p14:creationId xmlns:p14="http://schemas.microsoft.com/office/powerpoint/2010/main" val="25568090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4C26B-4D09-486B-90E4-C6CAFF0AC9EA}"/>
              </a:ext>
            </a:extLst>
          </p:cNvPr>
          <p:cNvSpPr>
            <a:spLocks noGrp="1"/>
          </p:cNvSpPr>
          <p:nvPr>
            <p:ph type="title"/>
          </p:nvPr>
        </p:nvSpPr>
        <p:spPr/>
        <p:txBody>
          <a:bodyPr/>
          <a:lstStyle/>
          <a:p>
            <a:r>
              <a:rPr lang="en-US" dirty="0"/>
              <a:t>Designated hitter</a:t>
            </a:r>
            <a:br>
              <a:rPr lang="en-US" dirty="0"/>
            </a:br>
            <a:r>
              <a:rPr lang="en-US" dirty="0"/>
              <a:t>Rule 3-1-4</a:t>
            </a:r>
            <a:r>
              <a:rPr lang="en-US" cap="none" dirty="0"/>
              <a:t>a1</a:t>
            </a:r>
            <a:endParaRPr lang="en-US" dirty="0"/>
          </a:p>
        </p:txBody>
      </p:sp>
      <p:sp>
        <p:nvSpPr>
          <p:cNvPr id="4" name="Footer Placeholder 3">
            <a:extLst>
              <a:ext uri="{FF2B5EF4-FFF2-40B4-BE49-F238E27FC236}">
                <a16:creationId xmlns:a16="http://schemas.microsoft.com/office/drawing/2014/main" id="{9659F3E6-8AE6-43AA-9D45-654CBFD443F8}"/>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A25C8C05-635D-4E99-AD09-EF8979128E01}"/>
              </a:ext>
            </a:extLst>
          </p:cNvPr>
          <p:cNvSpPr/>
          <p:nvPr/>
        </p:nvSpPr>
        <p:spPr>
          <a:xfrm>
            <a:off x="6245244" y="2180206"/>
            <a:ext cx="5722390" cy="3785652"/>
          </a:xfrm>
          <a:prstGeom prst="rect">
            <a:avLst/>
          </a:prstGeom>
        </p:spPr>
        <p:txBody>
          <a:bodyPr wrap="square">
            <a:spAutoFit/>
          </a:bodyPr>
          <a:lstStyle/>
          <a:p>
            <a:pPr marL="342900" indent="-342900">
              <a:buFont typeface="Arial" panose="020B0604020202020204" pitchFamily="34" charset="0"/>
              <a:buChar char="•"/>
            </a:pPr>
            <a:r>
              <a:rPr lang="en-US" sz="2400" dirty="0" smtClean="0"/>
              <a:t>When </a:t>
            </a:r>
            <a:r>
              <a:rPr lang="en-US" sz="2400" dirty="0"/>
              <a:t>using a standard designated hitter, the role of the DH is still terminated for the remainder of the game when </a:t>
            </a:r>
            <a:endParaRPr lang="en-US" sz="2400" dirty="0" smtClean="0"/>
          </a:p>
          <a:p>
            <a:pPr marL="800100" lvl="1" indent="-342900">
              <a:buFont typeface="Arial" panose="020B0604020202020204" pitchFamily="34" charset="0"/>
              <a:buChar char="•"/>
            </a:pPr>
            <a:r>
              <a:rPr lang="en-US" sz="2400" dirty="0" smtClean="0"/>
              <a:t>the </a:t>
            </a:r>
            <a:r>
              <a:rPr lang="en-US" sz="2400" dirty="0"/>
              <a:t>defensive player </a:t>
            </a:r>
            <a:r>
              <a:rPr lang="en-US" sz="2400" dirty="0" smtClean="0"/>
              <a:t>(or any previous defensive player) for </a:t>
            </a:r>
            <a:r>
              <a:rPr lang="en-US" sz="2400" dirty="0"/>
              <a:t>whom the DH batted, subsequently bats, pinch-hits or </a:t>
            </a:r>
            <a:r>
              <a:rPr lang="en-US" sz="2400" dirty="0" smtClean="0"/>
              <a:t>pinch-runs</a:t>
            </a:r>
            <a:r>
              <a:rPr lang="en-US" sz="2400" dirty="0"/>
              <a:t> </a:t>
            </a:r>
            <a:r>
              <a:rPr lang="en-US" sz="2400" dirty="0" smtClean="0"/>
              <a:t>for the DH. </a:t>
            </a:r>
          </a:p>
          <a:p>
            <a:endParaRPr lang="en-US" sz="2400" dirty="0"/>
          </a:p>
        </p:txBody>
      </p:sp>
      <p:pic>
        <p:nvPicPr>
          <p:cNvPr id="9" name="Picture 8" descr="A close up of a piece of paper&#10;&#10;Description automatically generated">
            <a:extLst>
              <a:ext uri="{FF2B5EF4-FFF2-40B4-BE49-F238E27FC236}">
                <a16:creationId xmlns:a16="http://schemas.microsoft.com/office/drawing/2014/main" id="{C493D4C3-B877-44BA-8499-7654A47696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2021" y="2032986"/>
            <a:ext cx="4604736" cy="4320544"/>
          </a:xfrm>
          <a:prstGeom prst="rect">
            <a:avLst/>
          </a:prstGeom>
        </p:spPr>
      </p:pic>
    </p:spTree>
    <p:extLst>
      <p:ext uri="{BB962C8B-B14F-4D97-AF65-F5344CB8AC3E}">
        <p14:creationId xmlns:p14="http://schemas.microsoft.com/office/powerpoint/2010/main" val="24555820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8411E-FB46-4594-8C8C-5894E2A419AC}"/>
              </a:ext>
            </a:extLst>
          </p:cNvPr>
          <p:cNvSpPr>
            <a:spLocks noGrp="1"/>
          </p:cNvSpPr>
          <p:nvPr>
            <p:ph type="title"/>
          </p:nvPr>
        </p:nvSpPr>
        <p:spPr/>
        <p:txBody>
          <a:bodyPr/>
          <a:lstStyle/>
          <a:p>
            <a:r>
              <a:rPr lang="en-US" dirty="0"/>
              <a:t>Designated hitter</a:t>
            </a:r>
            <a:br>
              <a:rPr lang="en-US" dirty="0"/>
            </a:br>
            <a:r>
              <a:rPr lang="en-US" dirty="0"/>
              <a:t>Rule 3-1-4</a:t>
            </a:r>
            <a:r>
              <a:rPr lang="en-US" cap="none" dirty="0"/>
              <a:t>a2</a:t>
            </a:r>
            <a:endParaRPr lang="en-US" dirty="0"/>
          </a:p>
        </p:txBody>
      </p:sp>
      <p:sp>
        <p:nvSpPr>
          <p:cNvPr id="4" name="Footer Placeholder 3">
            <a:extLst>
              <a:ext uri="{FF2B5EF4-FFF2-40B4-BE49-F238E27FC236}">
                <a16:creationId xmlns:a16="http://schemas.microsoft.com/office/drawing/2014/main" id="{4FCFC1DE-DAD5-43E0-BA9F-823C5B147819}"/>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89044DD0-1984-476D-9352-9D7427646DF3}"/>
              </a:ext>
            </a:extLst>
          </p:cNvPr>
          <p:cNvSpPr/>
          <p:nvPr/>
        </p:nvSpPr>
        <p:spPr>
          <a:xfrm>
            <a:off x="6261864" y="3014572"/>
            <a:ext cx="5705770" cy="1938992"/>
          </a:xfrm>
          <a:prstGeom prst="rect">
            <a:avLst/>
          </a:prstGeom>
        </p:spPr>
        <p:txBody>
          <a:bodyPr wrap="square">
            <a:spAutoFit/>
          </a:bodyPr>
          <a:lstStyle/>
          <a:p>
            <a:pPr marL="342900" indent="-342900">
              <a:buFont typeface="Arial" panose="020B0604020202020204" pitchFamily="34" charset="0"/>
              <a:buChar char="•"/>
            </a:pPr>
            <a:r>
              <a:rPr lang="en-US" sz="2400" dirty="0" smtClean="0"/>
              <a:t>The </a:t>
            </a:r>
            <a:r>
              <a:rPr lang="en-US" sz="2400" dirty="0"/>
              <a:t>role of a standard DH is still  terminated for the remainder of the game when the designated hitter or any previous designated hitter assumes a defensive position.</a:t>
            </a:r>
          </a:p>
        </p:txBody>
      </p:sp>
      <p:pic>
        <p:nvPicPr>
          <p:cNvPr id="9" name="Content Placeholder 8" descr="A close up of text on a white background&#10;&#10;Description automatically generated">
            <a:extLst>
              <a:ext uri="{FF2B5EF4-FFF2-40B4-BE49-F238E27FC236}">
                <a16:creationId xmlns:a16="http://schemas.microsoft.com/office/drawing/2014/main" id="{623186B4-EBBE-4AA1-AEDD-D8C8BA2F8F2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87579" y="2054452"/>
            <a:ext cx="4603087" cy="4338637"/>
          </a:xfrm>
        </p:spPr>
      </p:pic>
    </p:spTree>
    <p:extLst>
      <p:ext uri="{BB962C8B-B14F-4D97-AF65-F5344CB8AC3E}">
        <p14:creationId xmlns:p14="http://schemas.microsoft.com/office/powerpoint/2010/main" val="23244319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FHS Company PowerPoint_2016_Wide Format" id="{E66805FB-5EA7-426C-8260-389894B236B0}" vid="{9041579C-8ADE-42A4-A089-6F97D3C7B1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NFHS Company PowerPoint_2016_Wide Format</Template>
  <TotalTime>2370</TotalTime>
  <Words>4567</Words>
  <Application>Microsoft Office PowerPoint</Application>
  <PresentationFormat>Widescreen</PresentationFormat>
  <Paragraphs>409</Paragraphs>
  <Slides>74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74</vt:i4>
      </vt:variant>
    </vt:vector>
  </HeadingPairs>
  <TitlesOfParts>
    <vt:vector size="80" baseType="lpstr">
      <vt:lpstr>Arial</vt:lpstr>
      <vt:lpstr>Calibri</vt:lpstr>
      <vt:lpstr>Courier New</vt:lpstr>
      <vt:lpstr>Palatino</vt:lpstr>
      <vt:lpstr>Wingdings</vt:lpstr>
      <vt:lpstr>Office Theme</vt:lpstr>
      <vt:lpstr>2020 NFHS Baseball Rules Powerpoint</vt:lpstr>
      <vt:lpstr>National Federation of  State High School Associations</vt:lpstr>
      <vt:lpstr>NFHS Rules Review Committee</vt:lpstr>
      <vt:lpstr>NEW NFHS Rules App</vt:lpstr>
      <vt:lpstr>Important facts and dates</vt:lpstr>
      <vt:lpstr>2020 NFhs baseball rule changes</vt:lpstr>
      <vt:lpstr>Designated hitter Rule 3-1-4</vt:lpstr>
      <vt:lpstr>Designated hitter Rule 3-1-4a1</vt:lpstr>
      <vt:lpstr>Designated hitter Rule 3-1-4a2</vt:lpstr>
      <vt:lpstr>Designated hitter Rule 3-1-4b</vt:lpstr>
      <vt:lpstr>Designated hitter Rule 3-1-4b</vt:lpstr>
      <vt:lpstr>Designated hitter Rule 3-1-4b-1</vt:lpstr>
      <vt:lpstr>Designated hitter Rule 3-1-4b-2</vt:lpstr>
      <vt:lpstr>Designated Hitter (DH) Rule 3-1-4</vt:lpstr>
      <vt:lpstr>Designated Hitter (DH) Rule 3-1-4</vt:lpstr>
      <vt:lpstr>Designated Hitter (DH) Rule 3-1-4</vt:lpstr>
      <vt:lpstr>Designated Hitter (DH) Rule 3-1-4</vt:lpstr>
      <vt:lpstr>Designated Hitter (DH) Rule 3-1-4</vt:lpstr>
      <vt:lpstr>Let’s test our knowledge</vt:lpstr>
      <vt:lpstr>Example 1</vt:lpstr>
      <vt:lpstr>Example 1 Answer </vt:lpstr>
      <vt:lpstr>Example 2</vt:lpstr>
      <vt:lpstr>Example 2 answer</vt:lpstr>
      <vt:lpstr>Example 3</vt:lpstr>
      <vt:lpstr>Example 3 answer</vt:lpstr>
      <vt:lpstr>Example 4 </vt:lpstr>
      <vt:lpstr>Example 4 answer</vt:lpstr>
      <vt:lpstr>What about NY’s p/dh rule from 2019?</vt:lpstr>
      <vt:lpstr>Points of emphasis</vt:lpstr>
      <vt:lpstr>Designated hitter</vt:lpstr>
      <vt:lpstr>Designated hitter</vt:lpstr>
      <vt:lpstr>Designated hitter</vt:lpstr>
      <vt:lpstr>Game-ending procedures</vt:lpstr>
      <vt:lpstr>Force-play slide rule</vt:lpstr>
      <vt:lpstr>Force-play slide rule</vt:lpstr>
      <vt:lpstr>Force-play slide rule</vt:lpstr>
      <vt:lpstr>Force-play slide rule</vt:lpstr>
      <vt:lpstr>Force-play slide rule</vt:lpstr>
      <vt:lpstr>Force-play slide rule</vt:lpstr>
      <vt:lpstr>Force-play slide rule example 1</vt:lpstr>
      <vt:lpstr>Force-play slide rule example 1 Answer</vt:lpstr>
      <vt:lpstr>Force-play slide rule example 2</vt:lpstr>
      <vt:lpstr>Force-play slide rule example 2 answer</vt:lpstr>
      <vt:lpstr>Force-play slide rule example 3</vt:lpstr>
      <vt:lpstr>Force-play slide rule example 3 answer</vt:lpstr>
      <vt:lpstr>COMPLIANT BASEBALL</vt:lpstr>
      <vt:lpstr>Baseballs Rule 1-3-1</vt:lpstr>
      <vt:lpstr>Compliant Baseball - Penalty</vt:lpstr>
      <vt:lpstr>COMPLIANT BODY AND CHEST PROTECTOR</vt:lpstr>
      <vt:lpstr>Chest and body protector  Rule 1-5-3</vt:lpstr>
      <vt:lpstr>Chest and body protector  Rule 1-5-3</vt:lpstr>
      <vt:lpstr>Chest and body protector - penalty</vt:lpstr>
      <vt:lpstr>Chest and body protector – Example 1</vt:lpstr>
      <vt:lpstr>Chest and body protector – Example 1</vt:lpstr>
      <vt:lpstr>Chest and body protector – Example 2</vt:lpstr>
      <vt:lpstr>Chest and body protector – Example 2</vt:lpstr>
      <vt:lpstr>COMPLIANCE OF PLAYER EQUIPMENT</vt:lpstr>
      <vt:lpstr>PROPER PITCHING POSITIONS</vt:lpstr>
      <vt:lpstr>PROPER PITCHING POSITIONS</vt:lpstr>
      <vt:lpstr>PROPER PITCHING POSITIONS</vt:lpstr>
      <vt:lpstr>PROPER PITCHING POSITIONS</vt:lpstr>
      <vt:lpstr>ENFORCEMENT OF nfhs JEWELRY RULE</vt:lpstr>
      <vt:lpstr>NY State Adopted rules </vt:lpstr>
      <vt:lpstr>NY State adopted rules – Page 65</vt:lpstr>
      <vt:lpstr>NY State adopted rules – Page 66</vt:lpstr>
      <vt:lpstr>Concussions – page 72 </vt:lpstr>
      <vt:lpstr>Blood – page 74 </vt:lpstr>
      <vt:lpstr>Lightning or thunder – page 75</vt:lpstr>
      <vt:lpstr>NFHS OFFICIALS and coaches Education </vt:lpstr>
      <vt:lpstr>SPORTS-SPECIFIC Officiating COURSES www.nfhslearn.com</vt:lpstr>
      <vt:lpstr>NFHS OFFICIALS EDUCATION SPORT-SPECIFIC COURSES</vt:lpstr>
      <vt:lpstr>NFHS Network</vt:lpstr>
      <vt:lpstr>NFHS Network</vt:lpstr>
      <vt:lpstr>Thank you and have a great Baseball season!</vt:lpstr>
    </vt:vector>
  </TitlesOfParts>
  <Company>NFHS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Ross Bray</dc:creator>
  <cp:lastModifiedBy>Andrew Draper</cp:lastModifiedBy>
  <cp:revision>162</cp:revision>
  <cp:lastPrinted>2019-06-19T20:56:27Z</cp:lastPrinted>
  <dcterms:created xsi:type="dcterms:W3CDTF">2019-03-25T14:20:30Z</dcterms:created>
  <dcterms:modified xsi:type="dcterms:W3CDTF">2020-02-08T19:40:46Z</dcterms:modified>
</cp:coreProperties>
</file>